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handoutMasterIdLst>
    <p:handoutMasterId r:id="rId21"/>
  </p:handoutMasterIdLst>
  <p:sldIdLst>
    <p:sldId id="552" r:id="rId3"/>
    <p:sldId id="553" r:id="rId4"/>
    <p:sldId id="530" r:id="rId5"/>
    <p:sldId id="524" r:id="rId7"/>
    <p:sldId id="501" r:id="rId8"/>
    <p:sldId id="554" r:id="rId9"/>
    <p:sldId id="558" r:id="rId10"/>
    <p:sldId id="559" r:id="rId11"/>
    <p:sldId id="504" r:id="rId12"/>
    <p:sldId id="511" r:id="rId13"/>
    <p:sldId id="516" r:id="rId14"/>
    <p:sldId id="506" r:id="rId15"/>
    <p:sldId id="561" r:id="rId16"/>
    <p:sldId id="560" r:id="rId17"/>
    <p:sldId id="505" r:id="rId18"/>
    <p:sldId id="562" r:id="rId19"/>
    <p:sldId id="555" r:id="rId20"/>
  </p:sldIdLst>
  <p:sldSz cx="9144000" cy="5143500"/>
  <p:notesSz cx="6858000" cy="9144000"/>
  <p:embeddedFontLst>
    <p:embeddedFont>
      <p:font typeface="SimSun" panose="02010600030101010101" pitchFamily="2" charset="-122"/>
      <p:regular r:id="rId26"/>
    </p:embeddedFont>
    <p:embeddedFont>
      <p:font typeface="Lao UI" panose="020B0502040204020203" pitchFamily="34" charset="0"/>
      <p:regular r:id="rId27"/>
      <p:bold r:id="rId28"/>
    </p:embeddedFont>
    <p:embeddedFont>
      <p:font typeface="Microsoft YaHei" panose="020B0503020204020204" pitchFamily="34" charset="-122"/>
      <p:regular r:id="rId29"/>
    </p:embeddedFont>
    <p:embeddedFont>
      <p:font typeface="Arial Unicode MS" panose="020B0604020202020204" charset="-122"/>
      <p:regular r:id="rId30"/>
    </p:embeddedFont>
    <p:embeddedFont>
      <p:font typeface="Calibri" panose="020F0502020204030204" pitchFamily="34" charset="0"/>
      <p:regular r:id="rId31"/>
      <p:bold r:id="rId32"/>
      <p:italic r:id="rId33"/>
      <p:boldItalic r:id="rId34"/>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Lao UI" panose="020B0502040204020203" pitchFamily="34" charset="0"/>
        <a:ea typeface="Microsoft YaHei"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1687" userDrawn="1">
          <p15:clr>
            <a:srgbClr val="A4A3A4"/>
          </p15:clr>
        </p15:guide>
        <p15:guide id="2" pos="2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42565970" name="Owolabi Paul"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AF8749"/>
    <a:srgbClr val="C6AA64"/>
    <a:srgbClr val="568D11"/>
    <a:srgbClr val="1A74CC"/>
    <a:srgbClr val="70BA16"/>
    <a:srgbClr val="82D81A"/>
    <a:srgbClr val="61A113"/>
    <a:srgbClr val="E09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3"/>
    <p:restoredTop sz="92972"/>
  </p:normalViewPr>
  <p:slideViewPr>
    <p:cSldViewPr showGuides="1">
      <p:cViewPr varScale="1">
        <p:scale>
          <a:sx n="120" d="100"/>
          <a:sy n="120" d="100"/>
        </p:scale>
        <p:origin x="-162" y="-48"/>
      </p:cViewPr>
      <p:guideLst>
        <p:guide orient="horz" pos="1687"/>
        <p:guide pos="2836"/>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en-US" strike="noStrike" noProof="1"/>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696C064A-D61B-4B21-B757-51A9B82445B8}" type="datetimeFigureOut">
              <a:rPr lang="en-US" strike="noStrike" noProof="1" smtClean="0">
                <a:latin typeface="Lao UI" panose="020B0502040204020203" pitchFamily="34" charset="0"/>
                <a:ea typeface="Microsoft YaHei" panose="020B0503020204020204" pitchFamily="34" charset="-122"/>
                <a:cs typeface="+mn-cs"/>
              </a:rPr>
            </a:fld>
            <a:endParaRPr lang="en-US" strike="noStrike" noProof="1"/>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en-US" strike="noStrike" noProof="1"/>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50305E07-67EA-4042-A3F6-853A8AD8D209}" type="slidenum">
              <a:rPr lang="en-US" strike="noStrike" noProof="1" smtClean="0">
                <a:latin typeface="Lao UI" panose="020B0502040204020203" pitchFamily="34" charset="0"/>
                <a:ea typeface="Microsoft YaHei" panose="020B0503020204020204" pitchFamily="34" charset="-122"/>
                <a:cs typeface="+mn-cs"/>
              </a:rPr>
            </a:fld>
            <a:endParaRPr 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Calibri" panose="020F0502020204030204" pitchFamily="34" charset="0"/>
                <a:ea typeface="Arial" panose="020B0604020202020204" pitchFamily="34" charset="0"/>
                <a:cs typeface="+mn-cs"/>
              </a:rPr>
            </a:fld>
            <a:endParaRPr lang="zh-CN" altLang="en-US" sz="1200" strike="noStrike" noProof="1" dirty="0">
              <a:latin typeface="Calibri" panose="020F050202020403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1pPr>
    <a:lvl2pPr marL="4572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2pPr>
    <a:lvl3pPr marL="9144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3pPr>
    <a:lvl4pPr marL="13716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4pPr>
    <a:lvl5pPr marL="18288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noTextEdit="1"/>
          </p:cNvSpPr>
          <p:nvPr>
            <p:ph type="sldImg"/>
          </p:nvPr>
        </p:nvSpPr>
        <p:spPr>
          <a:ln>
            <a:solidFill>
              <a:srgbClr val="000000"/>
            </a:solidFill>
            <a:miter/>
          </a:ln>
        </p:spPr>
      </p:sp>
      <p:sp>
        <p:nvSpPr>
          <p:cNvPr id="24578"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2457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Calibri" panose="020F0502020204030204" pitchFamily="34" charset="0"/>
                <a:ea typeface="SimSun" panose="02010600030101010101" pitchFamily="2" charset="-122"/>
              </a:rPr>
            </a:fld>
            <a:endParaRPr lang="en-US" altLang="zh-CN"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a:ln>
            <a:solidFill>
              <a:srgbClr val="000000"/>
            </a:solidFill>
            <a:miter/>
          </a:ln>
        </p:spPr>
      </p:sp>
      <p:sp>
        <p:nvSpPr>
          <p:cNvPr id="2867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86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a:ln>
            <a:solidFill>
              <a:srgbClr val="000000"/>
            </a:solidFill>
            <a:miter/>
          </a:ln>
        </p:spPr>
      </p:sp>
      <p:sp>
        <p:nvSpPr>
          <p:cNvPr id="14338"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a:ln>
            <a:solidFill>
              <a:srgbClr val="000000"/>
            </a:solidFill>
            <a:miter/>
          </a:ln>
        </p:spPr>
      </p:sp>
      <p:sp>
        <p:nvSpPr>
          <p:cNvPr id="12290"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2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noChangeAspect="1" noTextEdit="1"/>
          </p:cNvSpPr>
          <p:nvPr>
            <p:ph type="sldImg"/>
          </p:nvPr>
        </p:nvSpPr>
        <p:spPr>
          <a:ln>
            <a:solidFill>
              <a:srgbClr val="000000"/>
            </a:solidFill>
            <a:miter/>
          </a:ln>
        </p:spPr>
      </p:sp>
      <p:sp>
        <p:nvSpPr>
          <p:cNvPr id="2048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04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noTextEdit="1"/>
          </p:cNvSpPr>
          <p:nvPr>
            <p:ph type="sldImg"/>
          </p:nvPr>
        </p:nvSpPr>
        <p:spPr>
          <a:ln>
            <a:solidFill>
              <a:srgbClr val="000000"/>
            </a:solidFill>
            <a:miter/>
          </a:ln>
        </p:spPr>
      </p:sp>
      <p:sp>
        <p:nvSpPr>
          <p:cNvPr id="16386"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638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Grp="1" noRot="1" noChangeAspect="1" noTextEdit="1"/>
          </p:cNvSpPr>
          <p:nvPr>
            <p:ph type="sldImg"/>
          </p:nvPr>
        </p:nvSpPr>
        <p:spPr>
          <a:ln>
            <a:solidFill>
              <a:srgbClr val="000000"/>
            </a:solidFill>
            <a:miter/>
          </a:ln>
        </p:spPr>
      </p:sp>
      <p:sp>
        <p:nvSpPr>
          <p:cNvPr id="30722"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307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blip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blipFill>
        <a:effectLst/>
      </p:bgPr>
    </p:bg>
    <p:spTree>
      <p:nvGrpSpPr>
        <p:cNvPr id="1" name=""/>
        <p:cNvGrpSpPr/>
        <p:nvPr/>
      </p:nvGrpSpPr>
      <p:grpSpPr>
        <a:xfrm>
          <a:off x="0" y="0"/>
          <a:ext cx="0" cy="0"/>
          <a:chOff x="0" y="0"/>
          <a:chExt cx="0" cy="0"/>
        </a:xfrm>
      </p:grpSpPr>
      <p:pic>
        <p:nvPicPr>
          <p:cNvPr id="3074"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bg>
      <p:bgPr>
        <a:blipFill rotWithShape="0">
          <a:blip r:embed="rId2"/>
        </a:blipFill>
        <a:effectLst/>
      </p:bgPr>
    </p:bg>
    <p:spTree>
      <p:nvGrpSpPr>
        <p:cNvPr id="1" name=""/>
        <p:cNvGrpSpPr/>
        <p:nvPr/>
      </p:nvGrpSpPr>
      <p:grpSpPr>
        <a:xfrm>
          <a:off x="0" y="0"/>
          <a:ext cx="0" cy="0"/>
          <a:chOff x="0" y="0"/>
          <a:chExt cx="0" cy="0"/>
        </a:xfrm>
      </p:grpSpPr>
      <p:pic>
        <p:nvPicPr>
          <p:cNvPr id="4098" name="图片 1"/>
          <p:cNvPicPr>
            <a:picLocks noChangeAspect="1"/>
          </p:cNvPicPr>
          <p:nvPr userDrawn="1"/>
        </p:nvPicPr>
        <p:blipFill>
          <a:blip r:embed="rId3"/>
          <a:stretch>
            <a:fillRect/>
          </a:stretch>
        </p:blipFill>
        <p:spPr>
          <a:xfrm>
            <a:off x="0" y="0"/>
            <a:ext cx="9144000" cy="51562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a:blip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2pPr>
      <a:lvl3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3pPr>
      <a:lvl4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4pPr>
      <a:lvl5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pitchFamily="34" charset="-122"/>
        </a:defRPr>
      </a:lvl5pPr>
      <a:lvl6pPr marL="4572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6pPr>
      <a:lvl7pPr marL="9144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7pPr>
      <a:lvl8pPr marL="13716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8pPr>
      <a:lvl9pPr marL="1828800" algn="ctr" rtl="0" fontAlgn="base">
        <a:spcBef>
          <a:spcPct val="0"/>
        </a:spcBef>
        <a:spcAft>
          <a:spcPct val="0"/>
        </a:spcAft>
        <a:defRPr sz="4400">
          <a:solidFill>
            <a:schemeClr val="tx1"/>
          </a:solidFill>
          <a:latin typeface="Lao UI" panose="020B0502040204020203" pitchFamily="34" charset="0"/>
          <a:ea typeface="Microsoft YaHei"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image" Target="../media/image12.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 name="文本框 174"/>
          <p:cNvSpPr txBox="1"/>
          <p:nvPr/>
        </p:nvSpPr>
        <p:spPr>
          <a:xfrm>
            <a:off x="3690620" y="2427605"/>
            <a:ext cx="4720590" cy="634365"/>
          </a:xfrm>
          <a:prstGeom prst="rect">
            <a:avLst/>
          </a:prstGeom>
          <a:noFill/>
          <a:ln w="9525">
            <a:noFill/>
          </a:ln>
        </p:spPr>
        <p:txBody>
          <a:bodyPr wrap="square" anchor="t">
            <a:noAutofit/>
          </a:bodyPr>
          <a:p>
            <a:pPr algn="ctr" eaLnBrk="0" hangingPunct="0"/>
            <a:r>
              <a:rPr lang="en-US" altLang="en-US" sz="3200" b="1" cap="all" dirty="0">
                <a:solidFill>
                  <a:schemeClr val="bg1"/>
                </a:solidFill>
                <a:uFillTx/>
                <a:latin typeface="Arial" panose="020B0604020202020204" pitchFamily="34" charset="0"/>
                <a:ea typeface="Microsoft YaHei" panose="020B0503020204020204" pitchFamily="34" charset="-122"/>
                <a:cs typeface="Arial" panose="020B0604020202020204" pitchFamily="34" charset="0"/>
              </a:rPr>
              <a:t>phishing attacks</a:t>
            </a:r>
            <a:endParaRPr lang="en-US" altLang="en-US" sz="3200" b="1" cap="all" dirty="0">
              <a:solidFill>
                <a:schemeClr val="bg1"/>
              </a:solidFill>
              <a:uFillTx/>
              <a:latin typeface="Arial" panose="020B0604020202020204" pitchFamily="34" charset="0"/>
              <a:ea typeface="Microsoft YaHei" panose="020B0503020204020204" pitchFamily="34" charset="-122"/>
              <a:cs typeface="Arial" panose="020B0604020202020204" pitchFamily="34" charset="0"/>
            </a:endParaRPr>
          </a:p>
        </p:txBody>
      </p:sp>
      <p:sp>
        <p:nvSpPr>
          <p:cNvPr id="176" name="文本框 175"/>
          <p:cNvSpPr txBox="1"/>
          <p:nvPr/>
        </p:nvSpPr>
        <p:spPr>
          <a:xfrm>
            <a:off x="4788535" y="1131570"/>
            <a:ext cx="2535555" cy="1150620"/>
          </a:xfrm>
          <a:prstGeom prst="rect">
            <a:avLst/>
          </a:prstGeom>
          <a:noFill/>
          <a:ln w="9525">
            <a:noFill/>
          </a:ln>
        </p:spPr>
        <p:txBody>
          <a:bodyPr anchor="t">
            <a:noAutofit/>
          </a:bodyPr>
          <a:p>
            <a:pPr algn="ctr" eaLnBrk="0" hangingPunct="0">
              <a:lnSpc>
                <a:spcPct val="120000"/>
              </a:lnSpc>
            </a:pP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lgn="ctr" eaLnBrk="0" hangingPunct="0">
              <a:lnSpc>
                <a:spcPct val="120000"/>
              </a:lnSpc>
            </a:pPr>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Presentation</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lgn="ctr" eaLnBrk="0" hangingPunct="0">
              <a:lnSpc>
                <a:spcPct val="120000"/>
              </a:lnSpc>
            </a:pPr>
            <a:r>
              <a:rPr lang="en-US" altLang="zh-CN" sz="1800" dirty="0">
                <a:solidFill>
                  <a:schemeClr val="bg1"/>
                </a:solidFill>
                <a:latin typeface="Arial" panose="020B0604020202020204" pitchFamily="34" charset="0"/>
                <a:ea typeface="Arial" panose="020B0604020202020204" pitchFamily="34" charset="0"/>
              </a:rPr>
              <a:t>on</a:t>
            </a:r>
            <a:endParaRPr lang="en-US" altLang="zh-CN" sz="1800" dirty="0">
              <a:solidFill>
                <a:schemeClr val="bg1"/>
              </a:solidFill>
              <a:latin typeface="Arial" panose="020B0604020202020204" pitchFamily="34" charset="0"/>
              <a:ea typeface="Arial" panose="020B0604020202020204" pitchFamily="34" charset="0"/>
            </a:endParaRPr>
          </a:p>
        </p:txBody>
      </p:sp>
      <p:cxnSp>
        <p:nvCxnSpPr>
          <p:cNvPr id="178" name="直接连接符 177"/>
          <p:cNvCxnSpPr/>
          <p:nvPr/>
        </p:nvCxnSpPr>
        <p:spPr>
          <a:xfrm>
            <a:off x="4946650" y="3075623"/>
            <a:ext cx="2305050" cy="0"/>
          </a:xfrm>
          <a:prstGeom prst="line">
            <a:avLst/>
          </a:prstGeom>
        </p:spPr>
        <p:style>
          <a:lnRef idx="1">
            <a:schemeClr val="accent1"/>
          </a:lnRef>
          <a:fillRef idx="0">
            <a:schemeClr val="accent1"/>
          </a:fillRef>
          <a:effectRef idx="0">
            <a:schemeClr val="accent1"/>
          </a:effectRef>
          <a:fontRef idx="minor">
            <a:schemeClr val="tx1"/>
          </a:fontRef>
        </p:style>
      </p:cxnSp>
      <p:sp>
        <p:nvSpPr>
          <p:cNvPr id="180" name="Text Box 10"/>
          <p:cNvSpPr txBox="1"/>
          <p:nvPr/>
        </p:nvSpPr>
        <p:spPr>
          <a:xfrm>
            <a:off x="5016500" y="3363595"/>
            <a:ext cx="2078355" cy="485140"/>
          </a:xfrm>
          <a:prstGeom prst="rect">
            <a:avLst/>
          </a:prstGeom>
          <a:noFill/>
          <a:ln w="9525">
            <a:noFill/>
          </a:ln>
        </p:spPr>
        <p:txBody>
          <a:bodyPr lIns="45720" tIns="22860" rIns="45720" bIns="22860" anchor="t">
            <a:noAutofit/>
          </a:bodyPr>
          <a:p>
            <a:pPr algn="ctr" defTabSz="1087755" eaLnBrk="0" hangingPunct="0"/>
            <a:r>
              <a:rPr lang="en-US" altLang="zh-CN" sz="1000" i="1" dirty="0">
                <a:solidFill>
                  <a:schemeClr val="bg1"/>
                </a:solidFill>
                <a:latin typeface="Arial" panose="020B0604020202020204" pitchFamily="34" charset="0"/>
                <a:ea typeface="Arial" panose="020B0604020202020204" pitchFamily="34" charset="0"/>
              </a:rPr>
              <a:t>by: Paul Owolabi</a:t>
            </a:r>
            <a:endParaRPr lang="en-US" altLang="zh-CN" sz="1000" i="1" dirty="0">
              <a:solidFill>
                <a:schemeClr val="bg1"/>
              </a:solidFill>
              <a:latin typeface="Arial" panose="020B0604020202020204" pitchFamily="34" charset="0"/>
              <a:ea typeface="Arial" panose="020B0604020202020204" pitchFamily="34" charset="0"/>
            </a:endParaRPr>
          </a:p>
          <a:p>
            <a:pPr algn="ctr" defTabSz="1087755" eaLnBrk="0" hangingPunct="0"/>
            <a:r>
              <a:rPr lang="en-US" altLang="zh-CN" sz="1000" i="1" dirty="0">
                <a:solidFill>
                  <a:schemeClr val="bg1"/>
                </a:solidFill>
                <a:latin typeface="Arial" panose="020B0604020202020204" pitchFamily="34" charset="0"/>
                <a:ea typeface="Arial" panose="020B0604020202020204" pitchFamily="34" charset="0"/>
              </a:rPr>
              <a:t>Intern @CodeAlpha</a:t>
            </a:r>
            <a:endParaRPr lang="en-US" altLang="zh-CN" sz="1000" i="1" dirty="0">
              <a:solidFill>
                <a:schemeClr val="bg1"/>
              </a:solidFill>
              <a:latin typeface="Arial" panose="020B0604020202020204" pitchFamily="34" charset="0"/>
              <a:ea typeface="Arial" panose="020B0604020202020204" pitchFamily="34" charset="0"/>
            </a:endParaRPr>
          </a:p>
        </p:txBody>
      </p:sp>
      <p:pic>
        <p:nvPicPr>
          <p:cNvPr id="7197" name="李闰珉-River Flows In You">
            <a:hlinkClick r:id="" action="ppaction://media"/>
          </p:cNvPr>
          <p:cNvPicPr>
            <a:picLocks noChangeAspect="1"/>
          </p:cNvPicPr>
          <p:nvPr/>
        </p:nvPicPr>
        <p:blipFill>
          <a:blip r:embed="rId1"/>
          <a:stretch>
            <a:fillRect/>
          </a:stretch>
        </p:blipFill>
        <p:spPr>
          <a:xfrm>
            <a:off x="4572000" y="-1100137"/>
            <a:ext cx="609600" cy="609600"/>
          </a:xfrm>
          <a:prstGeom prst="rect">
            <a:avLst/>
          </a:prstGeom>
          <a:noFill/>
          <a:ln w="9525">
            <a:noFill/>
          </a:ln>
        </p:spPr>
      </p:pic>
      <p:pic>
        <p:nvPicPr>
          <p:cNvPr id="2" name="Picture 1" descr="C:\Users\Owolabi Paul\Downloads\Phishing account-cuate (3).pngPhishing account-cuate (3)"/>
          <p:cNvPicPr>
            <a:picLocks noChangeAspect="1"/>
          </p:cNvPicPr>
          <p:nvPr/>
        </p:nvPicPr>
        <p:blipFill>
          <a:blip r:embed="rId2"/>
          <a:srcRect t="2067" b="2067"/>
          <a:stretch>
            <a:fillRect/>
          </a:stretch>
        </p:blipFill>
        <p:spPr>
          <a:xfrm>
            <a:off x="-467995" y="555625"/>
            <a:ext cx="4392295" cy="4210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75" grpId="0"/>
      <p:bldP spid="176" grpId="0"/>
      <p:bldP spid="1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 name="Straight Connector 48"/>
          <p:cNvCxnSpPr/>
          <p:nvPr/>
        </p:nvCxnSpPr>
        <p:spPr>
          <a:xfrm>
            <a:off x="3994150" y="2817813"/>
            <a:ext cx="1149350"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5"/>
          <p:cNvCxnSpPr/>
          <p:nvPr/>
        </p:nvCxnSpPr>
        <p:spPr>
          <a:xfrm>
            <a:off x="3994150" y="1746250"/>
            <a:ext cx="1149350"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50"/>
          <p:cNvCxnSpPr>
            <a:endCxn id="8" idx="6"/>
          </p:cNvCxnSpPr>
          <p:nvPr/>
        </p:nvCxnSpPr>
        <p:spPr>
          <a:xfrm flipV="1">
            <a:off x="3994150" y="3960178"/>
            <a:ext cx="621030" cy="635"/>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 name="组合 52"/>
          <p:cNvGrpSpPr/>
          <p:nvPr/>
        </p:nvGrpSpPr>
        <p:grpSpPr>
          <a:xfrm>
            <a:off x="4529138" y="1143000"/>
            <a:ext cx="85725" cy="3573463"/>
            <a:chOff x="4529137" y="1142992"/>
            <a:chExt cx="85726" cy="3572693"/>
          </a:xfrm>
        </p:grpSpPr>
        <p:cxnSp>
          <p:nvCxnSpPr>
            <p:cNvPr id="2" name="Straight Connector 8"/>
            <p:cNvCxnSpPr/>
            <p:nvPr/>
          </p:nvCxnSpPr>
          <p:spPr>
            <a:xfrm rot="5400000">
              <a:off x="2785649" y="2929335"/>
              <a:ext cx="3572693" cy="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Oval 51"/>
            <p:cNvSpPr/>
            <p:nvPr/>
          </p:nvSpPr>
          <p:spPr>
            <a:xfrm>
              <a:off x="4529137" y="277459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ao UI" panose="020B0502040204020203" pitchFamily="34" charset="0"/>
                  <a:ea typeface="Microsoft YaHei"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5pPr>
            </a:lstStyle>
            <a:p>
              <a:pPr lvl="0" algn="ctr" eaLnBrk="0" hangingPunct="0">
                <a:buSzTx/>
              </a:pPr>
              <a:endParaRPr lang="en-US" altLang="zh-CN" sz="1800">
                <a:solidFill>
                  <a:srgbClr val="262626"/>
                </a:solidFill>
                <a:latin typeface="Arial" panose="020B0604020202020204" pitchFamily="34" charset="0"/>
                <a:ea typeface="Arial" panose="020B0604020202020204" pitchFamily="34" charset="0"/>
              </a:endParaRPr>
            </a:p>
          </p:txBody>
        </p:sp>
        <p:sp>
          <p:nvSpPr>
            <p:cNvPr id="6" name="Oval 52"/>
            <p:cNvSpPr/>
            <p:nvPr/>
          </p:nvSpPr>
          <p:spPr>
            <a:xfrm>
              <a:off x="4529137" y="1708020"/>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ao UI" panose="020B0502040204020203" pitchFamily="34" charset="0"/>
                  <a:ea typeface="Microsoft YaHei"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5pPr>
            </a:lstStyle>
            <a:p>
              <a:pPr lvl="0" algn="ctr" eaLnBrk="0" hangingPunct="0">
                <a:buSzTx/>
              </a:pPr>
              <a:endParaRPr lang="en-US" altLang="zh-CN" sz="1800">
                <a:solidFill>
                  <a:srgbClr val="262626"/>
                </a:solidFill>
                <a:latin typeface="Arial" panose="020B0604020202020204" pitchFamily="34" charset="0"/>
                <a:ea typeface="Arial" panose="020B0604020202020204" pitchFamily="34" charset="0"/>
              </a:endParaRPr>
            </a:p>
          </p:txBody>
        </p:sp>
        <p:sp>
          <p:nvSpPr>
            <p:cNvPr id="8" name="Oval 53"/>
            <p:cNvSpPr/>
            <p:nvPr/>
          </p:nvSpPr>
          <p:spPr>
            <a:xfrm>
              <a:off x="4529137" y="3917344"/>
              <a:ext cx="85726" cy="857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Lao UI" panose="020B0502040204020203" pitchFamily="34" charset="0"/>
                  <a:ea typeface="Microsoft YaHei"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Lao UI" panose="020B0502040204020203" pitchFamily="34" charset="0"/>
                  <a:ea typeface="Microsoft YaHei"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Lao UI" panose="020B0502040204020203" pitchFamily="34" charset="0"/>
                  <a:ea typeface="Microsoft YaHei" panose="020B0503020204020204" pitchFamily="34" charset="-122"/>
                  <a:cs typeface="+mn-cs"/>
                </a:defRPr>
              </a:lvl5pPr>
            </a:lstStyle>
            <a:p>
              <a:pPr lvl="0" algn="ctr" eaLnBrk="0" hangingPunct="0">
                <a:buSzTx/>
              </a:pPr>
              <a:endParaRPr lang="en-US" altLang="zh-CN" sz="1800">
                <a:solidFill>
                  <a:srgbClr val="262626"/>
                </a:solidFill>
                <a:latin typeface="Arial" panose="020B0604020202020204" pitchFamily="34" charset="0"/>
                <a:ea typeface="Arial" panose="020B0604020202020204" pitchFamily="34" charset="0"/>
              </a:endParaRPr>
            </a:p>
          </p:txBody>
        </p:sp>
      </p:grpSp>
      <p:grpSp>
        <p:nvGrpSpPr>
          <p:cNvPr id="10" name="Group 88"/>
          <p:cNvGrpSpPr/>
          <p:nvPr/>
        </p:nvGrpSpPr>
        <p:grpSpPr>
          <a:xfrm>
            <a:off x="205615" y="2382838"/>
            <a:ext cx="2946400" cy="930910"/>
            <a:chOff x="205584" y="2428874"/>
            <a:chExt cx="2946421" cy="931131"/>
          </a:xfrm>
        </p:grpSpPr>
        <p:sp>
          <p:nvSpPr>
            <p:cNvPr id="49207" name="Rectangle 31"/>
            <p:cNvSpPr>
              <a:spLocks noChangeArrowheads="1"/>
            </p:cNvSpPr>
            <p:nvPr/>
          </p:nvSpPr>
          <p:spPr bwMode="auto">
            <a:xfrm>
              <a:off x="357158" y="2714692"/>
              <a:ext cx="2643206" cy="645313"/>
            </a:xfrm>
            <a:prstGeom prst="rect">
              <a:avLst/>
            </a:prstGeom>
            <a:noFill/>
            <a:ln>
              <a:noFill/>
            </a:ln>
          </p:spPr>
          <p:txBody>
            <a:bodyPr>
              <a:spAutoFit/>
            </a:bodyPr>
            <a:lstStyle>
              <a:lvl1pPr>
                <a:defRPr>
                  <a:solidFill>
                    <a:schemeClr val="tx1"/>
                  </a:solidFill>
                  <a:latin typeface="Lao UI" panose="020B0502040204020203" pitchFamily="34" charset="0"/>
                  <a:ea typeface="Microsoft YaHei" panose="020B0503020204020204" pitchFamily="34" charset="-122"/>
                </a:defRPr>
              </a:lvl1pPr>
              <a:lvl2pPr marL="742950" indent="-285750">
                <a:defRPr>
                  <a:solidFill>
                    <a:schemeClr val="tx1"/>
                  </a:solidFill>
                  <a:latin typeface="Lao UI" panose="020B0502040204020203" pitchFamily="34" charset="0"/>
                  <a:ea typeface="Microsoft YaHei" panose="020B0503020204020204" pitchFamily="34" charset="-122"/>
                </a:defRPr>
              </a:lvl2pPr>
              <a:lvl3pPr marL="1143000" indent="-228600">
                <a:defRPr>
                  <a:solidFill>
                    <a:schemeClr val="tx1"/>
                  </a:solidFill>
                  <a:latin typeface="Lao UI" panose="020B0502040204020203" pitchFamily="34" charset="0"/>
                  <a:ea typeface="Microsoft YaHei" panose="020B0503020204020204" pitchFamily="34" charset="-122"/>
                </a:defRPr>
              </a:lvl3pPr>
              <a:lvl4pPr marL="1600200" indent="-228600">
                <a:defRPr>
                  <a:solidFill>
                    <a:schemeClr val="tx1"/>
                  </a:solidFill>
                  <a:latin typeface="Lao UI" panose="020B0502040204020203" pitchFamily="34" charset="0"/>
                  <a:ea typeface="Microsoft YaHei" panose="020B0503020204020204" pitchFamily="34" charset="-122"/>
                </a:defRPr>
              </a:lvl4pPr>
              <a:lvl5pPr marL="2057400" indent="-228600">
                <a:defRPr>
                  <a:solidFill>
                    <a:schemeClr val="tx1"/>
                  </a:solidFill>
                  <a:latin typeface="Lao UI" panose="020B0502040204020203"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Adds an extra layer of security beyond just a password—such as a code sent to your phone or an authentication app.</a:t>
              </a:r>
              <a:endPar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4043" name="Rectangle 32"/>
            <p:cNvSpPr/>
            <p:nvPr/>
          </p:nvSpPr>
          <p:spPr>
            <a:xfrm>
              <a:off x="205584" y="2428874"/>
              <a:ext cx="2946421" cy="368387"/>
            </a:xfrm>
            <a:prstGeom prst="rect">
              <a:avLst/>
            </a:prstGeom>
            <a:noFill/>
            <a:ln w="9525">
              <a:noFill/>
            </a:ln>
          </p:spPr>
          <p:txBody>
            <a:bodyPr wrap="none" anchor="t">
              <a:spAutoFit/>
            </a:bodyPr>
            <a:p>
              <a:pPr algn="r" eaLnBrk="0" hangingPunct="0">
                <a:lnSpc>
                  <a:spcPct val="150000"/>
                </a:lnSpc>
              </a:pPr>
              <a:r>
                <a:rPr lang="en-US" altLang="en-US" sz="1200" b="1" dirty="0">
                  <a:solidFill>
                    <a:schemeClr val="bg1"/>
                  </a:solidFill>
                  <a:latin typeface="Arial" panose="020B0604020202020204" pitchFamily="34" charset="0"/>
                  <a:ea typeface="Arial" panose="020B0604020202020204" pitchFamily="34" charset="0"/>
                </a:rPr>
                <a:t>Use Multi-Factor Authentication (MFA)</a:t>
              </a:r>
              <a:endParaRPr lang="en-US" altLang="en-US" sz="1200" b="1" dirty="0">
                <a:solidFill>
                  <a:schemeClr val="bg1"/>
                </a:solidFill>
                <a:latin typeface="Arial" panose="020B0604020202020204" pitchFamily="34" charset="0"/>
                <a:ea typeface="Arial" panose="020B0604020202020204" pitchFamily="34" charset="0"/>
              </a:endParaRPr>
            </a:p>
          </p:txBody>
        </p:sp>
      </p:grpSp>
      <p:grpSp>
        <p:nvGrpSpPr>
          <p:cNvPr id="11" name="组合 56"/>
          <p:cNvGrpSpPr/>
          <p:nvPr/>
        </p:nvGrpSpPr>
        <p:grpSpPr>
          <a:xfrm>
            <a:off x="5142535" y="2508562"/>
            <a:ext cx="636199" cy="636167"/>
            <a:chOff x="3357554" y="2500312"/>
            <a:chExt cx="636196" cy="636164"/>
          </a:xfrm>
          <a:solidFill>
            <a:schemeClr val="bg1"/>
          </a:solidFill>
        </p:grpSpPr>
        <p:sp>
          <p:nvSpPr>
            <p:cNvPr id="12" name="Rectangle 22"/>
            <p:cNvSpPr/>
            <p:nvPr/>
          </p:nvSpPr>
          <p:spPr>
            <a:xfrm>
              <a:off x="3357554" y="2500312"/>
              <a:ext cx="636196" cy="6361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endParaRPr>
            </a:p>
          </p:txBody>
        </p:sp>
        <p:sp>
          <p:nvSpPr>
            <p:cNvPr id="13" name="Freeform 23"/>
            <p:cNvSpPr>
              <a:spLocks noEditPoints="1"/>
            </p:cNvSpPr>
            <p:nvPr/>
          </p:nvSpPr>
          <p:spPr bwMode="auto">
            <a:xfrm>
              <a:off x="3477620" y="2660940"/>
              <a:ext cx="389082" cy="32281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grp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grpSp>
        <p:nvGrpSpPr>
          <p:cNvPr id="14" name="Group 89"/>
          <p:cNvGrpSpPr/>
          <p:nvPr/>
        </p:nvGrpSpPr>
        <p:grpSpPr>
          <a:xfrm>
            <a:off x="357188" y="1311275"/>
            <a:ext cx="2643187" cy="746058"/>
            <a:chOff x="357158" y="1357304"/>
            <a:chExt cx="2643206" cy="746237"/>
          </a:xfrm>
        </p:grpSpPr>
        <p:sp>
          <p:nvSpPr>
            <p:cNvPr id="44046" name="Rectangle 29"/>
            <p:cNvSpPr/>
            <p:nvPr/>
          </p:nvSpPr>
          <p:spPr>
            <a:xfrm>
              <a:off x="357158" y="1643056"/>
              <a:ext cx="2643206" cy="460485"/>
            </a:xfrm>
            <a:prstGeom prst="rect">
              <a:avLst/>
            </a:prstGeom>
            <a:noFill/>
            <a:ln w="9525">
              <a:noFill/>
            </a:ln>
          </p:spPr>
          <p:txBody>
            <a:bodyPr anchor="t">
              <a:spAutoFit/>
            </a:bodyPr>
            <a:p>
              <a:pPr algn="ctr" eaLnBrk="0" hangingPunct="0">
                <a:lnSpc>
                  <a:spcPct val="150000"/>
                </a:lnSpc>
              </a:pPr>
              <a:r>
                <a:rPr lang="en-US" altLang="en-US" sz="800" dirty="0">
                  <a:solidFill>
                    <a:schemeClr val="bg1"/>
                  </a:solidFill>
                  <a:latin typeface="Arial" panose="020B0604020202020204" pitchFamily="34" charset="0"/>
                  <a:ea typeface="Arial" panose="020B0604020202020204" pitchFamily="34" charset="0"/>
                </a:rPr>
                <a:t>Always double-check links and files before opening. Malicious links can install malware or steal your data</a:t>
              </a:r>
              <a:endParaRPr lang="en-US" altLang="en-US" sz="800" dirty="0">
                <a:solidFill>
                  <a:schemeClr val="bg1"/>
                </a:solidFill>
                <a:latin typeface="Arial" panose="020B0604020202020204" pitchFamily="34" charset="0"/>
                <a:ea typeface="Arial" panose="020B0604020202020204" pitchFamily="34" charset="0"/>
              </a:endParaRPr>
            </a:p>
          </p:txBody>
        </p:sp>
        <p:sp>
          <p:nvSpPr>
            <p:cNvPr id="44047" name="Rectangle 30"/>
            <p:cNvSpPr/>
            <p:nvPr/>
          </p:nvSpPr>
          <p:spPr>
            <a:xfrm>
              <a:off x="611266" y="1357304"/>
              <a:ext cx="2096785" cy="368388"/>
            </a:xfrm>
            <a:prstGeom prst="rect">
              <a:avLst/>
            </a:prstGeom>
            <a:noFill/>
            <a:ln w="9525">
              <a:noFill/>
            </a:ln>
          </p:spPr>
          <p:txBody>
            <a:bodyPr wrap="none" anchor="t">
              <a:spAutoFit/>
            </a:bodyPr>
            <a:p>
              <a:pPr algn="r" eaLnBrk="0" hangingPunct="0">
                <a:lnSpc>
                  <a:spcPct val="150000"/>
                </a:lnSpc>
              </a:pPr>
              <a:r>
                <a:rPr lang="en-US" altLang="en-US" sz="1200" b="1" dirty="0">
                  <a:solidFill>
                    <a:schemeClr val="bg1"/>
                  </a:solidFill>
                  <a:latin typeface="Arial" panose="020B0604020202020204" pitchFamily="34" charset="0"/>
                  <a:ea typeface="Arial" panose="020B0604020202020204" pitchFamily="34" charset="0"/>
                </a:rPr>
                <a:t>Never Click on Suspicious</a:t>
              </a:r>
              <a:endParaRPr lang="en-US" altLang="en-US" sz="1200" b="1" dirty="0">
                <a:solidFill>
                  <a:schemeClr val="bg1"/>
                </a:solidFill>
                <a:latin typeface="Arial" panose="020B0604020202020204" pitchFamily="34" charset="0"/>
                <a:ea typeface="Arial" panose="020B0604020202020204" pitchFamily="34" charset="0"/>
              </a:endParaRPr>
            </a:p>
          </p:txBody>
        </p:sp>
      </p:grpSp>
      <p:grpSp>
        <p:nvGrpSpPr>
          <p:cNvPr id="15" name="组合 57"/>
          <p:cNvGrpSpPr/>
          <p:nvPr/>
        </p:nvGrpSpPr>
        <p:grpSpPr>
          <a:xfrm>
            <a:off x="5143805" y="1421122"/>
            <a:ext cx="636199" cy="636164"/>
            <a:chOff x="3357554" y="1428742"/>
            <a:chExt cx="636196" cy="636164"/>
          </a:xfrm>
          <a:solidFill>
            <a:schemeClr val="bg1"/>
          </a:solidFill>
        </p:grpSpPr>
        <p:sp>
          <p:nvSpPr>
            <p:cNvPr id="17" name="Rectangle 13"/>
            <p:cNvSpPr/>
            <p:nvPr/>
          </p:nvSpPr>
          <p:spPr>
            <a:xfrm>
              <a:off x="3357554" y="1428742"/>
              <a:ext cx="636196" cy="6361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endParaRPr>
            </a:p>
          </p:txBody>
        </p:sp>
        <p:sp>
          <p:nvSpPr>
            <p:cNvPr id="18" name="Freeform 100"/>
            <p:cNvSpPr/>
            <p:nvPr/>
          </p:nvSpPr>
          <p:spPr bwMode="auto">
            <a:xfrm>
              <a:off x="3500430" y="1571618"/>
              <a:ext cx="303570" cy="342050"/>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grp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grpSp>
        <p:nvGrpSpPr>
          <p:cNvPr id="20" name="Group 87"/>
          <p:cNvGrpSpPr/>
          <p:nvPr/>
        </p:nvGrpSpPr>
        <p:grpSpPr>
          <a:xfrm>
            <a:off x="357188" y="3531870"/>
            <a:ext cx="2643187" cy="740093"/>
            <a:chOff x="357158" y="3578434"/>
            <a:chExt cx="2643206" cy="739854"/>
          </a:xfrm>
        </p:grpSpPr>
        <p:sp>
          <p:nvSpPr>
            <p:cNvPr id="49201" name="Rectangle 33"/>
            <p:cNvSpPr>
              <a:spLocks noChangeArrowheads="1"/>
            </p:cNvSpPr>
            <p:nvPr/>
          </p:nvSpPr>
          <p:spPr bwMode="auto">
            <a:xfrm>
              <a:off x="357158" y="3858061"/>
              <a:ext cx="2643206" cy="460227"/>
            </a:xfrm>
            <a:prstGeom prst="rect">
              <a:avLst/>
            </a:prstGeom>
            <a:noFill/>
            <a:ln>
              <a:noFill/>
            </a:ln>
          </p:spPr>
          <p:txBody>
            <a:bodyPr>
              <a:spAutoFit/>
            </a:bodyPr>
            <a:lstStyle>
              <a:lvl1pPr>
                <a:defRPr>
                  <a:solidFill>
                    <a:schemeClr val="tx1"/>
                  </a:solidFill>
                  <a:latin typeface="Lao UI" panose="020B0502040204020203" pitchFamily="34" charset="0"/>
                  <a:ea typeface="Microsoft YaHei" panose="020B0503020204020204" pitchFamily="34" charset="-122"/>
                </a:defRPr>
              </a:lvl1pPr>
              <a:lvl2pPr marL="742950" indent="-285750">
                <a:defRPr>
                  <a:solidFill>
                    <a:schemeClr val="tx1"/>
                  </a:solidFill>
                  <a:latin typeface="Lao UI" panose="020B0502040204020203" pitchFamily="34" charset="0"/>
                  <a:ea typeface="Microsoft YaHei" panose="020B0503020204020204" pitchFamily="34" charset="-122"/>
                </a:defRPr>
              </a:lvl2pPr>
              <a:lvl3pPr marL="1143000" indent="-228600">
                <a:defRPr>
                  <a:solidFill>
                    <a:schemeClr val="tx1"/>
                  </a:solidFill>
                  <a:latin typeface="Lao UI" panose="020B0502040204020203" pitchFamily="34" charset="0"/>
                  <a:ea typeface="Microsoft YaHei" panose="020B0503020204020204" pitchFamily="34" charset="-122"/>
                </a:defRPr>
              </a:lvl3pPr>
              <a:lvl4pPr marL="1600200" indent="-228600">
                <a:defRPr>
                  <a:solidFill>
                    <a:schemeClr val="tx1"/>
                  </a:solidFill>
                  <a:latin typeface="Lao UI" panose="020B0502040204020203" pitchFamily="34" charset="0"/>
                  <a:ea typeface="Microsoft YaHei" panose="020B0503020204020204" pitchFamily="34" charset="-122"/>
                </a:defRPr>
              </a:lvl4pPr>
              <a:lvl5pPr marL="2057400" indent="-228600">
                <a:defRPr>
                  <a:solidFill>
                    <a:schemeClr val="tx1"/>
                  </a:solidFill>
                  <a:latin typeface="Lao UI" panose="020B0502040204020203"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Keep systems and security tools up to date to fix known vulnerabilities that attackers might exploit</a:t>
              </a:r>
              <a:endPar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4055" name="Rectangle 34"/>
            <p:cNvSpPr/>
            <p:nvPr/>
          </p:nvSpPr>
          <p:spPr>
            <a:xfrm>
              <a:off x="586786" y="3578434"/>
              <a:ext cx="2121550" cy="368181"/>
            </a:xfrm>
            <a:prstGeom prst="rect">
              <a:avLst/>
            </a:prstGeom>
            <a:noFill/>
            <a:ln w="9525">
              <a:noFill/>
            </a:ln>
          </p:spPr>
          <p:txBody>
            <a:bodyPr wrap="none" anchor="t">
              <a:spAutoFit/>
            </a:bodyPr>
            <a:p>
              <a:pPr algn="ctr" eaLnBrk="0" hangingPunct="0">
                <a:lnSpc>
                  <a:spcPct val="150000"/>
                </a:lnSpc>
              </a:pPr>
              <a:r>
                <a:rPr lang="en-US" altLang="en-US" sz="1200" b="1" dirty="0">
                  <a:solidFill>
                    <a:schemeClr val="bg1"/>
                  </a:solidFill>
                  <a:latin typeface="Arial" panose="020B0604020202020204" pitchFamily="34" charset="0"/>
                  <a:ea typeface="Arial" panose="020B0604020202020204" pitchFamily="34" charset="0"/>
                </a:rPr>
                <a:t>Regularly Update Software</a:t>
              </a:r>
              <a:endParaRPr lang="en-US" altLang="en-US" sz="1200" b="1" dirty="0">
                <a:solidFill>
                  <a:schemeClr val="bg1"/>
                </a:solidFill>
                <a:latin typeface="Arial" panose="020B0604020202020204" pitchFamily="34" charset="0"/>
                <a:ea typeface="Arial" panose="020B0604020202020204" pitchFamily="34" charset="0"/>
              </a:endParaRPr>
            </a:p>
          </p:txBody>
        </p:sp>
      </p:grpSp>
      <p:grpSp>
        <p:nvGrpSpPr>
          <p:cNvPr id="21" name="组合 58"/>
          <p:cNvGrpSpPr/>
          <p:nvPr/>
        </p:nvGrpSpPr>
        <p:grpSpPr>
          <a:xfrm>
            <a:off x="3332785" y="1408120"/>
            <a:ext cx="636199" cy="636164"/>
            <a:chOff x="3357554" y="3643320"/>
            <a:chExt cx="636196" cy="636164"/>
          </a:xfrm>
          <a:solidFill>
            <a:schemeClr val="bg1"/>
          </a:solidFill>
        </p:grpSpPr>
        <p:sp>
          <p:nvSpPr>
            <p:cNvPr id="27" name="Rectangle 26"/>
            <p:cNvSpPr/>
            <p:nvPr/>
          </p:nvSpPr>
          <p:spPr>
            <a:xfrm>
              <a:off x="3357554" y="3643320"/>
              <a:ext cx="636196" cy="6361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endParaRPr>
            </a:p>
          </p:txBody>
        </p:sp>
        <p:grpSp>
          <p:nvGrpSpPr>
            <p:cNvPr id="24" name="Group 67"/>
            <p:cNvGrpSpPr/>
            <p:nvPr/>
          </p:nvGrpSpPr>
          <p:grpSpPr>
            <a:xfrm>
              <a:off x="3428992" y="3857634"/>
              <a:ext cx="503238" cy="177800"/>
              <a:chOff x="1441430" y="4357700"/>
              <a:chExt cx="503238" cy="177800"/>
            </a:xfrm>
            <a:grpFill/>
          </p:grpSpPr>
          <p:sp>
            <p:nvSpPr>
              <p:cNvPr id="29"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0"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grpSp>
      <p:grpSp>
        <p:nvGrpSpPr>
          <p:cNvPr id="25" name="Group 90"/>
          <p:cNvGrpSpPr/>
          <p:nvPr/>
        </p:nvGrpSpPr>
        <p:grpSpPr>
          <a:xfrm>
            <a:off x="6143625" y="1311275"/>
            <a:ext cx="2643188" cy="930909"/>
            <a:chOff x="6143636" y="1357304"/>
            <a:chExt cx="2643206" cy="931129"/>
          </a:xfrm>
        </p:grpSpPr>
        <p:sp>
          <p:nvSpPr>
            <p:cNvPr id="49199" name="Rectangle 35"/>
            <p:cNvSpPr>
              <a:spLocks noChangeArrowheads="1"/>
            </p:cNvSpPr>
            <p:nvPr/>
          </p:nvSpPr>
          <p:spPr bwMode="auto">
            <a:xfrm>
              <a:off x="6143636" y="1643121"/>
              <a:ext cx="2643206" cy="645312"/>
            </a:xfrm>
            <a:prstGeom prst="rect">
              <a:avLst/>
            </a:prstGeom>
            <a:noFill/>
            <a:ln>
              <a:noFill/>
            </a:ln>
          </p:spPr>
          <p:txBody>
            <a:bodyPr>
              <a:spAutoFit/>
            </a:bodyPr>
            <a:lstStyle>
              <a:lvl1pPr>
                <a:defRPr>
                  <a:solidFill>
                    <a:schemeClr val="tx1"/>
                  </a:solidFill>
                  <a:latin typeface="Lao UI" panose="020B0502040204020203" pitchFamily="34" charset="0"/>
                  <a:ea typeface="Microsoft YaHei" panose="020B0503020204020204" pitchFamily="34" charset="-122"/>
                </a:defRPr>
              </a:lvl1pPr>
              <a:lvl2pPr marL="742950" indent="-285750">
                <a:defRPr>
                  <a:solidFill>
                    <a:schemeClr val="tx1"/>
                  </a:solidFill>
                  <a:latin typeface="Lao UI" panose="020B0502040204020203" pitchFamily="34" charset="0"/>
                  <a:ea typeface="Microsoft YaHei" panose="020B0503020204020204" pitchFamily="34" charset="-122"/>
                </a:defRPr>
              </a:lvl2pPr>
              <a:lvl3pPr marL="1143000" indent="-228600">
                <a:defRPr>
                  <a:solidFill>
                    <a:schemeClr val="tx1"/>
                  </a:solidFill>
                  <a:latin typeface="Lao UI" panose="020B0502040204020203" pitchFamily="34" charset="0"/>
                  <a:ea typeface="Microsoft YaHei" panose="020B0503020204020204" pitchFamily="34" charset="-122"/>
                </a:defRPr>
              </a:lvl3pPr>
              <a:lvl4pPr marL="1600200" indent="-228600">
                <a:defRPr>
                  <a:solidFill>
                    <a:schemeClr val="tx1"/>
                  </a:solidFill>
                  <a:latin typeface="Lao UI" panose="020B0502040204020203" pitchFamily="34" charset="0"/>
                  <a:ea typeface="Microsoft YaHei" panose="020B0503020204020204" pitchFamily="34" charset="-122"/>
                </a:defRPr>
              </a:lvl4pPr>
              <a:lvl5pPr marL="2057400" indent="-228600">
                <a:defRPr>
                  <a:solidFill>
                    <a:schemeClr val="tx1"/>
                  </a:solidFill>
                  <a:latin typeface="Lao UI" panose="020B0502040204020203"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Don’t trust display names alone. Check the full email address and report anything that seems off to your IT/security team</a:t>
              </a:r>
              <a:endPar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4059" name="Rectangle 36"/>
            <p:cNvSpPr/>
            <p:nvPr/>
          </p:nvSpPr>
          <p:spPr>
            <a:xfrm>
              <a:off x="6621159" y="1357304"/>
              <a:ext cx="1689112" cy="368387"/>
            </a:xfrm>
            <a:prstGeom prst="rect">
              <a:avLst/>
            </a:prstGeom>
            <a:noFill/>
            <a:ln w="9525">
              <a:noFill/>
            </a:ln>
          </p:spPr>
          <p:txBody>
            <a:bodyPr wrap="none" anchor="t">
              <a:spAutoFit/>
            </a:bodyPr>
            <a:p>
              <a:pPr algn="l" eaLnBrk="0" hangingPunct="0">
                <a:lnSpc>
                  <a:spcPct val="150000"/>
                </a:lnSpc>
              </a:pPr>
              <a:r>
                <a:rPr lang="en-US" altLang="en-US" sz="1200" b="1" dirty="0">
                  <a:solidFill>
                    <a:schemeClr val="bg1"/>
                  </a:solidFill>
                  <a:latin typeface="Arial" panose="020B0604020202020204" pitchFamily="34" charset="0"/>
                  <a:ea typeface="Arial" panose="020B0604020202020204" pitchFamily="34" charset="0"/>
                </a:rPr>
                <a:t>Verify Email Senders</a:t>
              </a:r>
              <a:endParaRPr lang="en-US" altLang="en-US" sz="1200" b="1" dirty="0">
                <a:solidFill>
                  <a:schemeClr val="bg1"/>
                </a:solidFill>
                <a:latin typeface="Arial" panose="020B0604020202020204" pitchFamily="34" charset="0"/>
                <a:ea typeface="Arial" panose="020B0604020202020204" pitchFamily="34" charset="0"/>
              </a:endParaRPr>
            </a:p>
          </p:txBody>
        </p:sp>
      </p:grpSp>
      <p:grpSp>
        <p:nvGrpSpPr>
          <p:cNvPr id="26" name="组合 53"/>
          <p:cNvGrpSpPr/>
          <p:nvPr/>
        </p:nvGrpSpPr>
        <p:grpSpPr>
          <a:xfrm>
            <a:off x="3319784" y="3608062"/>
            <a:ext cx="636196" cy="636164"/>
            <a:chOff x="5143504" y="1428742"/>
            <a:chExt cx="636196" cy="636164"/>
          </a:xfrm>
          <a:solidFill>
            <a:schemeClr val="bg1"/>
          </a:solidFill>
        </p:grpSpPr>
        <p:sp>
          <p:nvSpPr>
            <p:cNvPr id="35" name="Rectangle 16"/>
            <p:cNvSpPr/>
            <p:nvPr/>
          </p:nvSpPr>
          <p:spPr>
            <a:xfrm>
              <a:off x="5143504" y="1428742"/>
              <a:ext cx="636196" cy="6361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endParaRPr>
            </a:p>
          </p:txBody>
        </p:sp>
        <p:grpSp>
          <p:nvGrpSpPr>
            <p:cNvPr id="28" name="Group 68"/>
            <p:cNvGrpSpPr/>
            <p:nvPr/>
          </p:nvGrpSpPr>
          <p:grpSpPr>
            <a:xfrm>
              <a:off x="5301319" y="1581456"/>
              <a:ext cx="337042" cy="337616"/>
              <a:chOff x="6998061" y="3496249"/>
              <a:chExt cx="366051" cy="366676"/>
            </a:xfrm>
            <a:grpFill/>
          </p:grpSpPr>
          <p:sp>
            <p:nvSpPr>
              <p:cNvPr id="37" name="AutoShape 7"/>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8" name="AutoShape 8"/>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9" name="AutoShape 9"/>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 name="AutoShape 10"/>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1" name="AutoShape 11"/>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2" name="AutoShape 12"/>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3" name="AutoShape 13"/>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4" name="AutoShape 14"/>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5" name="AutoShape 15"/>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grpSp>
      </p:grpSp>
      <p:grpSp>
        <p:nvGrpSpPr>
          <p:cNvPr id="32" name="Group 91"/>
          <p:cNvGrpSpPr/>
          <p:nvPr/>
        </p:nvGrpSpPr>
        <p:grpSpPr>
          <a:xfrm>
            <a:off x="6143625" y="2382838"/>
            <a:ext cx="2643188" cy="746125"/>
            <a:chOff x="6143636" y="2428874"/>
            <a:chExt cx="2643206" cy="746302"/>
          </a:xfrm>
        </p:grpSpPr>
        <p:sp>
          <p:nvSpPr>
            <p:cNvPr id="49197" name="Rectangle 37"/>
            <p:cNvSpPr>
              <a:spLocks noChangeArrowheads="1"/>
            </p:cNvSpPr>
            <p:nvPr/>
          </p:nvSpPr>
          <p:spPr bwMode="auto">
            <a:xfrm>
              <a:off x="6143636" y="2714692"/>
              <a:ext cx="2643206" cy="460484"/>
            </a:xfrm>
            <a:prstGeom prst="rect">
              <a:avLst/>
            </a:prstGeom>
            <a:noFill/>
            <a:ln>
              <a:noFill/>
            </a:ln>
          </p:spPr>
          <p:txBody>
            <a:bodyPr>
              <a:spAutoFit/>
            </a:bodyPr>
            <a:lstStyle>
              <a:lvl1pPr>
                <a:defRPr>
                  <a:solidFill>
                    <a:schemeClr val="tx1"/>
                  </a:solidFill>
                  <a:latin typeface="Lao UI" panose="020B0502040204020203" pitchFamily="34" charset="0"/>
                  <a:ea typeface="Microsoft YaHei" panose="020B0503020204020204" pitchFamily="34" charset="-122"/>
                </a:defRPr>
              </a:lvl1pPr>
              <a:lvl2pPr marL="742950" indent="-285750">
                <a:defRPr>
                  <a:solidFill>
                    <a:schemeClr val="tx1"/>
                  </a:solidFill>
                  <a:latin typeface="Lao UI" panose="020B0502040204020203" pitchFamily="34" charset="0"/>
                  <a:ea typeface="Microsoft YaHei" panose="020B0503020204020204" pitchFamily="34" charset="-122"/>
                </a:defRPr>
              </a:lvl2pPr>
              <a:lvl3pPr marL="1143000" indent="-228600">
                <a:defRPr>
                  <a:solidFill>
                    <a:schemeClr val="tx1"/>
                  </a:solidFill>
                  <a:latin typeface="Lao UI" panose="020B0502040204020203" pitchFamily="34" charset="0"/>
                  <a:ea typeface="Microsoft YaHei" panose="020B0503020204020204" pitchFamily="34" charset="-122"/>
                </a:defRPr>
              </a:lvl3pPr>
              <a:lvl4pPr marL="1600200" indent="-228600">
                <a:defRPr>
                  <a:solidFill>
                    <a:schemeClr val="tx1"/>
                  </a:solidFill>
                  <a:latin typeface="Lao UI" panose="020B0502040204020203" pitchFamily="34" charset="0"/>
                  <a:ea typeface="Microsoft YaHei" panose="020B0503020204020204" pitchFamily="34" charset="-122"/>
                </a:defRPr>
              </a:lvl4pPr>
              <a:lvl5pPr marL="2057400" indent="-228600">
                <a:defRPr>
                  <a:solidFill>
                    <a:schemeClr val="tx1"/>
                  </a:solidFill>
                  <a:latin typeface="Lao UI" panose="020B0502040204020203" pitchFamily="34" charset="0"/>
                  <a:ea typeface="Microsoft YaHei"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Microsoft YaHei" panose="020B0503020204020204" pitchFamily="34" charset="-122"/>
                </a:defRPr>
              </a:lvl9p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Stay informed through trusted cybersecurity blogs, training, or alerts. Attack tactics evolve regularly.</a:t>
              </a:r>
              <a:endParaRPr kumimoji="0" lang="en-US" altLang="en-US" sz="8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4063" name="Rectangle 38"/>
            <p:cNvSpPr/>
            <p:nvPr/>
          </p:nvSpPr>
          <p:spPr>
            <a:xfrm>
              <a:off x="6299847" y="2428874"/>
              <a:ext cx="2430162" cy="368387"/>
            </a:xfrm>
            <a:prstGeom prst="rect">
              <a:avLst/>
            </a:prstGeom>
            <a:noFill/>
            <a:ln w="9525">
              <a:noFill/>
            </a:ln>
          </p:spPr>
          <p:txBody>
            <a:bodyPr wrap="none" anchor="t">
              <a:spAutoFit/>
            </a:bodyPr>
            <a:p>
              <a:pPr algn="l" eaLnBrk="0" hangingPunct="0">
                <a:lnSpc>
                  <a:spcPct val="150000"/>
                </a:lnSpc>
              </a:pPr>
              <a:r>
                <a:rPr lang="en-US" altLang="en-US" sz="1200" b="1" dirty="0">
                  <a:solidFill>
                    <a:schemeClr val="bg1"/>
                  </a:solidFill>
                  <a:latin typeface="Arial" panose="020B0604020202020204" pitchFamily="34" charset="0"/>
                  <a:ea typeface="Arial" panose="020B0604020202020204" pitchFamily="34" charset="0"/>
                </a:rPr>
                <a:t>Educate Yourself Continuously</a:t>
              </a:r>
              <a:endParaRPr lang="en-US" altLang="en-US" sz="1200" b="1" dirty="0">
                <a:solidFill>
                  <a:schemeClr val="bg1"/>
                </a:solidFill>
                <a:latin typeface="Arial" panose="020B0604020202020204" pitchFamily="34" charset="0"/>
                <a:ea typeface="Arial" panose="020B0604020202020204" pitchFamily="34" charset="0"/>
              </a:endParaRPr>
            </a:p>
          </p:txBody>
        </p:sp>
      </p:grpSp>
      <p:grpSp>
        <p:nvGrpSpPr>
          <p:cNvPr id="33" name="组合 54"/>
          <p:cNvGrpSpPr/>
          <p:nvPr/>
        </p:nvGrpSpPr>
        <p:grpSpPr>
          <a:xfrm>
            <a:off x="3334389" y="2500942"/>
            <a:ext cx="636196" cy="636167"/>
            <a:chOff x="5143504" y="2500312"/>
            <a:chExt cx="636196" cy="636164"/>
          </a:xfrm>
          <a:solidFill>
            <a:schemeClr val="bg1"/>
          </a:solidFill>
        </p:grpSpPr>
        <p:sp>
          <p:nvSpPr>
            <p:cNvPr id="49" name="Rectangle 23"/>
            <p:cNvSpPr/>
            <p:nvPr/>
          </p:nvSpPr>
          <p:spPr>
            <a:xfrm>
              <a:off x="5143504" y="2500312"/>
              <a:ext cx="636196" cy="6361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endParaRPr>
            </a:p>
          </p:txBody>
        </p:sp>
        <p:grpSp>
          <p:nvGrpSpPr>
            <p:cNvPr id="34" name="Group 78"/>
            <p:cNvGrpSpPr/>
            <p:nvPr/>
          </p:nvGrpSpPr>
          <p:grpSpPr>
            <a:xfrm>
              <a:off x="5333133" y="2643188"/>
              <a:ext cx="272454" cy="363686"/>
              <a:chOff x="1868971" y="2767277"/>
              <a:chExt cx="274694" cy="366676"/>
            </a:xfrm>
            <a:grpFill/>
          </p:grpSpPr>
          <p:sp>
            <p:nvSpPr>
              <p:cNvPr id="51" name="AutoShape 115"/>
              <p:cNvSpPr/>
              <p:nvPr/>
            </p:nvSpPr>
            <p:spPr bwMode="auto">
              <a:xfrm>
                <a:off x="1868971" y="27672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2" name="AutoShape 116"/>
              <p:cNvSpPr/>
              <p:nvPr/>
            </p:nvSpPr>
            <p:spPr bwMode="auto">
              <a:xfrm>
                <a:off x="1983479" y="298503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38100" tIns="38100" rIns="38100" bIns="38100"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sz="3000" b="0" i="0" u="none" strike="noStrike" kern="1200" cap="none" spc="0" normalizeH="0" baseline="0" noProof="0">
                  <a:ln>
                    <a:noFill/>
                  </a:ln>
                  <a:solidFill>
                    <a:schemeClr val="tx1">
                      <a:lumMod val="85000"/>
                      <a:lumOff val="15000"/>
                    </a:schemeClr>
                  </a:solidFill>
                  <a:effectLst>
                    <a:outerShdw blurRad="38100" dist="38100" dir="2700000" algn="tl">
                      <a:srgbClr val="000000"/>
                    </a:outerShdw>
                  </a:effectLst>
                  <a:uLnTx/>
                  <a:uFillTx/>
                  <a:latin typeface="Arial" panose="020B0604020202020204" pitchFamily="34" charset="0"/>
                  <a:ea typeface="Arial" panose="020B0604020202020204" pitchFamily="34" charset="0"/>
                  <a:cs typeface="Arial" panose="020B0604020202020204" pitchFamily="34" charset="0"/>
                </a:endParaRPr>
              </a:p>
            </p:txBody>
          </p:sp>
        </p:grpSp>
      </p:grpSp>
      <p:sp>
        <p:nvSpPr>
          <p:cNvPr id="74" name="文本框 73"/>
          <p:cNvSpPr txBox="1"/>
          <p:nvPr/>
        </p:nvSpPr>
        <p:spPr>
          <a:xfrm>
            <a:off x="767715" y="379730"/>
            <a:ext cx="5596890" cy="306705"/>
          </a:xfrm>
          <a:prstGeom prst="rect">
            <a:avLst/>
          </a:prstGeom>
          <a:noFill/>
          <a:ln w="9525">
            <a:noFill/>
          </a:ln>
        </p:spPr>
        <p:txBody>
          <a:bodyPr wrap="square" anchor="t">
            <a:spAutoFit/>
          </a:bodyPr>
          <a:p>
            <a:pPr eaLnBrk="0" hangingPunct="0"/>
            <a:r>
              <a:rPr lang="en-US" altLang="en-US" sz="1400" b="1" cap="all" dirty="0">
                <a:solidFill>
                  <a:schemeClr val="bg1"/>
                </a:solidFill>
                <a:uFillTx/>
                <a:latin typeface="Arial" panose="020B0604020202020204" pitchFamily="34" charset="0"/>
                <a:ea typeface="Arial" panose="020B0604020202020204" pitchFamily="34" charset="0"/>
              </a:rPr>
              <a:t>Best Practices to Stay Safe from Phishing</a:t>
            </a:r>
            <a:endParaRPr lang="en-US" altLang="en-US" sz="1400" b="1" cap="all" dirty="0">
              <a:solidFill>
                <a:schemeClr val="bg1"/>
              </a:solidFill>
              <a:uFillTx/>
              <a:latin typeface="Arial" panose="020B0604020202020204" pitchFamily="34" charset="0"/>
              <a:ea typeface="Arial" panose="020B0604020202020204" pitchFamily="34" charset="0"/>
            </a:endParaRPr>
          </a:p>
        </p:txBody>
      </p:sp>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3359"/>
            </a:xfrm>
            <a:prstGeom prst="rect">
              <a:avLst/>
            </a:prstGeom>
            <a:noFill/>
            <a:ln w="9525">
              <a:noFill/>
            </a:ln>
          </p:spPr>
          <p:txBody>
            <a:bodyPr anchor="t">
              <a:spAutoFit/>
            </a:bodyPr>
            <a:p>
              <a:pPr algn="ctr" eaLnBrk="0" hangingPunct="0"/>
              <a:r>
                <a:rPr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4</a:t>
              </a:r>
              <a:endParaRPr lang="zh-CN" altLang="en-US" dirty="0">
                <a:solidFill>
                  <a:schemeClr val="bg1"/>
                </a:solidFill>
                <a:latin typeface="Arial" panose="020B0604020202020204" pitchFamily="34" charset="0"/>
                <a:ea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50" name="MH_SubTitle_1"/>
          <p:cNvSpPr/>
          <p:nvPr>
            <p:custDataLst>
              <p:tags r:id="rId1"/>
            </p:custDataLst>
          </p:nvPr>
        </p:nvSpPr>
        <p:spPr>
          <a:xfrm>
            <a:off x="643890" y="1299845"/>
            <a:ext cx="2065020" cy="379730"/>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53" name="MH_SubTitle_1"/>
          <p:cNvSpPr/>
          <p:nvPr>
            <p:custDataLst>
              <p:tags r:id="rId2"/>
            </p:custDataLst>
          </p:nvPr>
        </p:nvSpPr>
        <p:spPr>
          <a:xfrm>
            <a:off x="205740" y="2383155"/>
            <a:ext cx="2946400" cy="379730"/>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54" name="MH_SubTitle_1"/>
          <p:cNvSpPr/>
          <p:nvPr>
            <p:custDataLst>
              <p:tags r:id="rId3"/>
            </p:custDataLst>
          </p:nvPr>
        </p:nvSpPr>
        <p:spPr>
          <a:xfrm>
            <a:off x="643255" y="3531870"/>
            <a:ext cx="2065020" cy="379730"/>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55" name="MH_SubTitle_1"/>
          <p:cNvSpPr/>
          <p:nvPr>
            <p:custDataLst>
              <p:tags r:id="rId4"/>
            </p:custDataLst>
          </p:nvPr>
        </p:nvSpPr>
        <p:spPr>
          <a:xfrm>
            <a:off x="6482080" y="1312545"/>
            <a:ext cx="2065020" cy="379730"/>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56" name="MH_SubTitle_1"/>
          <p:cNvSpPr/>
          <p:nvPr>
            <p:custDataLst>
              <p:tags r:id="rId5"/>
            </p:custDataLst>
          </p:nvPr>
        </p:nvSpPr>
        <p:spPr>
          <a:xfrm>
            <a:off x="6299835" y="2383155"/>
            <a:ext cx="2409190" cy="379730"/>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74" grpId="0"/>
      <p:bldP spid="50" grpId="0" bldLvl="0" animBg="1"/>
      <p:bldP spid="53" grpId="0" bldLvl="0" animBg="1"/>
      <p:bldP spid="54" grpId="0" bldLvl="0" animBg="1"/>
      <p:bldP spid="55" grpId="0" bldLvl="0" animBg="1"/>
      <p:bldP spid="5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02" name="文本框 10"/>
          <p:cNvSpPr txBox="1"/>
          <p:nvPr/>
        </p:nvSpPr>
        <p:spPr>
          <a:xfrm>
            <a:off x="538480" y="3343275"/>
            <a:ext cx="1833880" cy="521970"/>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400" dirty="0">
                <a:solidFill>
                  <a:schemeClr val="bg1"/>
                </a:solidFill>
                <a:latin typeface="Arial" panose="020B0604020202020204" pitchFamily="34" charset="0"/>
                <a:ea typeface="Arial" panose="020B0604020202020204" pitchFamily="34" charset="0"/>
              </a:rPr>
              <a:t>Twitter Hack (2020)</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29704" name="文本框 11"/>
          <p:cNvSpPr txBox="1"/>
          <p:nvPr/>
        </p:nvSpPr>
        <p:spPr>
          <a:xfrm>
            <a:off x="3402330" y="3364230"/>
            <a:ext cx="2233930" cy="521970"/>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400" dirty="0">
                <a:solidFill>
                  <a:schemeClr val="bg1"/>
                </a:solidFill>
                <a:latin typeface="Arial" panose="020B0604020202020204" pitchFamily="34" charset="0"/>
                <a:ea typeface="Arial" panose="020B0604020202020204" pitchFamily="34" charset="0"/>
              </a:rPr>
              <a:t>Sony Pictures Hack (2014)</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29707" name="文本框 12"/>
          <p:cNvSpPr txBox="1"/>
          <p:nvPr/>
        </p:nvSpPr>
        <p:spPr>
          <a:xfrm>
            <a:off x="5868035" y="3343275"/>
            <a:ext cx="3352165" cy="521970"/>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400" dirty="0">
                <a:solidFill>
                  <a:schemeClr val="bg1"/>
                </a:solidFill>
                <a:latin typeface="Arial" panose="020B0604020202020204" pitchFamily="34" charset="0"/>
                <a:ea typeface="Arial" panose="020B0604020202020204" pitchFamily="34" charset="0"/>
              </a:rPr>
              <a:t>Google &amp; Facebook Scam</a:t>
            </a:r>
            <a:endParaRPr lang="en-US" altLang="en-US" sz="1400" dirty="0">
              <a:solidFill>
                <a:schemeClr val="bg1"/>
              </a:solidFill>
              <a:latin typeface="Arial" panose="020B0604020202020204" pitchFamily="34" charset="0"/>
              <a:ea typeface="Arial" panose="020B0604020202020204" pitchFamily="34" charset="0"/>
            </a:endParaRPr>
          </a:p>
          <a:p>
            <a:pPr algn="ctr" eaLnBrk="0" hangingPunct="0">
              <a:buFont typeface="Wingdings" panose="05000000000000000000" charset="0"/>
            </a:pPr>
            <a:r>
              <a:rPr lang="en-US" altLang="en-US" sz="1400" dirty="0">
                <a:solidFill>
                  <a:schemeClr val="bg1"/>
                </a:solidFill>
                <a:latin typeface="Arial" panose="020B0604020202020204" pitchFamily="34" charset="0"/>
                <a:ea typeface="Arial" panose="020B0604020202020204" pitchFamily="34" charset="0"/>
              </a:rPr>
              <a:t> (2013–2015)</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32" name="文本框 31"/>
          <p:cNvSpPr txBox="1"/>
          <p:nvPr/>
        </p:nvSpPr>
        <p:spPr>
          <a:xfrm>
            <a:off x="744220" y="363220"/>
            <a:ext cx="5225415" cy="337185"/>
          </a:xfrm>
          <a:prstGeom prst="rect">
            <a:avLst/>
          </a:prstGeom>
          <a:noFill/>
          <a:ln w="9525">
            <a:noFill/>
          </a:ln>
        </p:spPr>
        <p:txBody>
          <a:bodyPr wrap="square" anchor="t">
            <a:spAutoFit/>
          </a:bodyPr>
          <a:p>
            <a:pPr marL="0" marR="0" lvl="0" indent="0" algn="l" defTabSz="914400" rtl="0" eaLnBrk="0" fontAlgn="base" latinLnBrk="0" hangingPunct="0">
              <a:lnSpc>
                <a:spcPct val="100000"/>
              </a:lnSpc>
              <a:spcBef>
                <a:spcPct val="0"/>
              </a:spcBef>
              <a:spcAft>
                <a:spcPct val="0"/>
              </a:spcAft>
              <a:buClrTx/>
              <a:buSzTx/>
              <a:buFontTx/>
              <a:buNone/>
              <a:defRPr/>
            </a:pPr>
            <a:r>
              <a:rPr lang="en-US" altLang="en-US" sz="1600" b="1" kern="10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Real-world examples and interactive quizzes</a:t>
            </a:r>
            <a:endParaRPr lang="en-US" altLang="en-US" sz="1600" dirty="0">
              <a:solidFill>
                <a:schemeClr val="bg1"/>
              </a:solidFill>
              <a:latin typeface="Arial" panose="020B0604020202020204" pitchFamily="34" charset="0"/>
              <a:ea typeface="Arial" panose="020B0604020202020204" pitchFamily="34" charset="0"/>
            </a:endParaRPr>
          </a:p>
        </p:txBody>
      </p:sp>
      <p:pic>
        <p:nvPicPr>
          <p:cNvPr id="10" name="Picture 9" descr="C:\Users\Owolabi Paul\Downloads\Hacker-with-computer-hacking-and-stealing-data-information-Twitter-logo-and-binary-code-as-background-1.jpgHacker-with-computer-hacking-and-stealing-data-information-Twitter-logo-and-binary-code-as-background-1"/>
          <p:cNvPicPr>
            <a:picLocks noChangeAspect="1"/>
          </p:cNvPicPr>
          <p:nvPr/>
        </p:nvPicPr>
        <p:blipFill>
          <a:blip r:embed="rId1"/>
          <a:srcRect l="1834" r="1834"/>
          <a:stretch>
            <a:fillRect/>
          </a:stretch>
        </p:blipFill>
        <p:spPr>
          <a:xfrm>
            <a:off x="179705" y="1564005"/>
            <a:ext cx="2722245" cy="1588770"/>
          </a:xfrm>
          <a:prstGeom prst="rect">
            <a:avLst/>
          </a:prstGeom>
          <a:ln>
            <a:solidFill>
              <a:schemeClr val="bg1"/>
            </a:solidFill>
          </a:ln>
        </p:spPr>
      </p:pic>
      <p:pic>
        <p:nvPicPr>
          <p:cNvPr id="3" name="Picture 2" descr="Five-Sony-films-leak-online-following-hacking"/>
          <p:cNvPicPr>
            <a:picLocks noChangeAspect="1"/>
          </p:cNvPicPr>
          <p:nvPr/>
        </p:nvPicPr>
        <p:blipFill>
          <a:blip r:embed="rId2"/>
          <a:stretch>
            <a:fillRect/>
          </a:stretch>
        </p:blipFill>
        <p:spPr>
          <a:xfrm>
            <a:off x="3192145" y="1564005"/>
            <a:ext cx="2600960" cy="1624965"/>
          </a:xfrm>
          <a:prstGeom prst="rect">
            <a:avLst/>
          </a:prstGeom>
          <a:ln>
            <a:solidFill>
              <a:schemeClr val="bg1"/>
            </a:solidFill>
          </a:ln>
        </p:spPr>
      </p:pic>
      <p:pic>
        <p:nvPicPr>
          <p:cNvPr id="9" name="Picture 8" descr="facebook-google-759"/>
          <p:cNvPicPr>
            <a:picLocks noChangeAspect="1"/>
          </p:cNvPicPr>
          <p:nvPr/>
        </p:nvPicPr>
        <p:blipFill>
          <a:blip r:embed="rId3"/>
          <a:stretch>
            <a:fillRect/>
          </a:stretch>
        </p:blipFill>
        <p:spPr>
          <a:xfrm>
            <a:off x="6083935" y="1541145"/>
            <a:ext cx="2839720" cy="1680210"/>
          </a:xfrm>
          <a:prstGeom prst="rect">
            <a:avLst/>
          </a:prstGeom>
        </p:spPr>
      </p:pic>
      <p:grpSp>
        <p:nvGrpSpPr>
          <p:cNvPr id="36" name="组合 74"/>
          <p:cNvGrpSpPr>
            <a:grpSpLocks noChangeAspect="1"/>
          </p:cNvGrpSpPr>
          <p:nvPr/>
        </p:nvGrpSpPr>
        <p:grpSpPr>
          <a:xfrm>
            <a:off x="323850" y="323850"/>
            <a:ext cx="431800" cy="431800"/>
            <a:chOff x="753978" y="1996508"/>
            <a:chExt cx="647250" cy="647250"/>
          </a:xfrm>
        </p:grpSpPr>
        <p:sp>
          <p:nvSpPr>
            <p:cNvPr id="44067" name="文本框 75"/>
            <p:cNvSpPr txBox="1"/>
            <p:nvPr/>
          </p:nvSpPr>
          <p:spPr>
            <a:xfrm>
              <a:off x="896440" y="2050031"/>
              <a:ext cx="336885" cy="552066"/>
            </a:xfrm>
            <a:prstGeom prst="rect">
              <a:avLst/>
            </a:prstGeom>
            <a:noFill/>
            <a:ln w="9525">
              <a:noFill/>
            </a:ln>
          </p:spPr>
          <p:txBody>
            <a:bodyPr anchor="t">
              <a:spAutoFit/>
            </a:bodyPr>
            <a:p>
              <a:pPr algn="ctr" eaLnBrk="0" hangingPunct="0"/>
              <a:r>
                <a:rPr lang="en-US" altLang="zh-CN" dirty="0">
                  <a:solidFill>
                    <a:schemeClr val="bg1"/>
                  </a:solidFill>
                  <a:latin typeface="Arial" panose="020B0604020202020204" pitchFamily="34" charset="0"/>
                  <a:ea typeface="Arial" panose="020B0604020202020204" pitchFamily="34" charset="0"/>
                </a:rPr>
                <a:t>5</a:t>
              </a:r>
              <a:endParaRPr lang="en-US" altLang="zh-CN" dirty="0">
                <a:solidFill>
                  <a:schemeClr val="bg1"/>
                </a:solidFill>
                <a:latin typeface="Arial" panose="020B0604020202020204" pitchFamily="34" charset="0"/>
                <a:ea typeface="Arial" panose="020B0604020202020204" pitchFamily="34" charset="0"/>
              </a:endParaRPr>
            </a:p>
          </p:txBody>
        </p:sp>
        <p:grpSp>
          <p:nvGrpSpPr>
            <p:cNvPr id="44068" name="组合 76"/>
            <p:cNvGrpSpPr/>
            <p:nvPr/>
          </p:nvGrpSpPr>
          <p:grpSpPr>
            <a:xfrm>
              <a:off x="753978" y="1996508"/>
              <a:ext cx="647250" cy="647250"/>
              <a:chOff x="2084209" y="814147"/>
              <a:chExt cx="4173518" cy="4173518"/>
            </a:xfrm>
          </p:grpSpPr>
          <p:sp>
            <p:nvSpPr>
              <p:cNvPr id="78" name="椭圆 77"/>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nvGrpSpPr>
              <p:cNvPr id="44080" name="组合 88"/>
              <p:cNvGrpSpPr/>
              <p:nvPr/>
            </p:nvGrpSpPr>
            <p:grpSpPr>
              <a:xfrm>
                <a:off x="2084209" y="814147"/>
                <a:ext cx="4173518" cy="4173518"/>
                <a:chOff x="2084209" y="814147"/>
                <a:chExt cx="4173518" cy="4173518"/>
              </a:xfrm>
            </p:grpSpPr>
            <p:sp>
              <p:nvSpPr>
                <p:cNvPr id="90" name="椭圆 89"/>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3" name="椭圆 92"/>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4" name="椭圆 93"/>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Content Placeholder 2"/>
          <p:cNvSpPr txBox="1"/>
          <p:nvPr/>
        </p:nvSpPr>
        <p:spPr>
          <a:xfrm>
            <a:off x="4067810" y="843280"/>
            <a:ext cx="4766310" cy="3681730"/>
          </a:xfrm>
          <a:prstGeom prst="rect">
            <a:avLst/>
          </a:prstGeom>
        </p:spPr>
        <p:txBody>
          <a:bodyPr/>
          <a:p>
            <a:pPr algn="just">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In July 2020, Twitter experienced a major security breach where the accounts of high-profile individuals and companies — including Barack Obama, Elon Musk, Bill Gates, Apple, and Uber — were hijacked. The attackers used social engineering and phishing techniques to target Twitter employees who had access to internal tools.</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gn="just">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The attackers tricked employees into logging into a fake corporate login page, capturing their credentials. Once inside, they exploited Twitter’s administrative tools to reset email addresses and passwords for major accounts. These compromised accounts were then used to post Bitcoin scam messages, urging followers to send cryptocurrency with a false promise of doubling their money.</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gn="just">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This attack exposed the vulnerability of internal systems to human error, even in large tech companies. It also highlighted the need for stronger internal controls, employee awareness training, and multi-factor authentication for critical system access.</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pic>
        <p:nvPicPr>
          <p:cNvPr id="3" name="Picture 2" descr="C:\Users\Owolabi Paul\Downloads\twitter-logo-blurred-background-1000x600.jpgtwitter-logo-blurred-background-1000x600"/>
          <p:cNvPicPr>
            <a:picLocks noChangeAspect="1"/>
          </p:cNvPicPr>
          <p:nvPr/>
        </p:nvPicPr>
        <p:blipFill>
          <a:blip r:embed="rId1"/>
          <a:srcRect l="8746" r="8746"/>
          <a:stretch>
            <a:fillRect/>
          </a:stretch>
        </p:blipFill>
        <p:spPr>
          <a:xfrm>
            <a:off x="323215" y="1275080"/>
            <a:ext cx="3540760" cy="2575560"/>
          </a:xfrm>
          <a:prstGeom prst="roundRect">
            <a:avLst/>
          </a:prstGeom>
          <a:ln>
            <a:solidFill>
              <a:schemeClr val="bg1"/>
            </a:solidFill>
          </a:ln>
        </p:spPr>
      </p:pic>
      <p:sp>
        <p:nvSpPr>
          <p:cNvPr id="29702" name="文本框 10"/>
          <p:cNvSpPr txBox="1"/>
          <p:nvPr/>
        </p:nvSpPr>
        <p:spPr>
          <a:xfrm>
            <a:off x="3563620" y="483235"/>
            <a:ext cx="3028950" cy="306705"/>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400" b="1" dirty="0">
                <a:solidFill>
                  <a:schemeClr val="bg1"/>
                </a:solidFill>
                <a:latin typeface="Arial" panose="020B0604020202020204" pitchFamily="34" charset="0"/>
                <a:ea typeface="Arial" panose="020B0604020202020204" pitchFamily="34" charset="0"/>
              </a:rPr>
              <a:t>Twitter Hack (2020)</a:t>
            </a:r>
            <a:endParaRPr lang="en-US" altLang="en-US" sz="1400" b="1" dirty="0">
              <a:solidFill>
                <a:schemeClr val="bg1"/>
              </a:solidFill>
              <a:latin typeface="Arial" panose="020B0604020202020204" pitchFamily="34" charset="0"/>
              <a:ea typeface="Arial" panose="020B0604020202020204" pitchFamily="34" charset="0"/>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Content Placeholder 2"/>
          <p:cNvSpPr txBox="1"/>
          <p:nvPr/>
        </p:nvSpPr>
        <p:spPr>
          <a:xfrm>
            <a:off x="4283710" y="843280"/>
            <a:ext cx="4678680" cy="3961765"/>
          </a:xfrm>
          <a:prstGeom prst="rect">
            <a:avLst/>
          </a:prstGeom>
        </p:spPr>
        <p:txBody>
          <a:bodyPr/>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While largely known as a cyber-espionage operation, the infamous 2014 Sony Pictures hack had its roots in phishing. The attackers — a group calling themselves the Guardians of Peace (GOP) — reportedly gained entry to Sony's internal systems by sending phishing emails to employees, convincing them to click malicious links or attachments that installed malware or captured login credentials.</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Once inside the network, the attackers spent months gathering sensitive data, which included unreleased films, confidential emails, employee records, and financial documents. They eventually wiped company servers and published the stolen information online. The attack was believed to be in retaliation for Sony’s film “The Interview”, a satire of North Korea’s leader Kim Jong-un. The U.S. government attributed the attack to North Korea.</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This incident remains a significant example of how targeted phishing can be the gateway to large-scale, politically motivated cyberattacks. It caused massive financial loss, reputational damage, and forced Sony to temporarily shut down its entire IT infrastructure.</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41" name="文本框 40"/>
          <p:cNvSpPr txBox="1"/>
          <p:nvPr/>
        </p:nvSpPr>
        <p:spPr>
          <a:xfrm>
            <a:off x="4211955" y="483235"/>
            <a:ext cx="3105785" cy="337185"/>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600" b="1" dirty="0">
                <a:solidFill>
                  <a:schemeClr val="bg1"/>
                </a:solidFill>
                <a:latin typeface="Arial" panose="020B0604020202020204" pitchFamily="34" charset="0"/>
                <a:ea typeface="Arial" panose="020B0604020202020204" pitchFamily="34" charset="0"/>
                <a:sym typeface="+mn-ea"/>
              </a:rPr>
              <a:t>Sony Pictures Hack (2014)</a:t>
            </a:r>
            <a:endParaRPr lang="en-US" altLang="en-US" sz="1600" b="1" dirty="0">
              <a:solidFill>
                <a:schemeClr val="bg1"/>
              </a:solidFill>
              <a:latin typeface="Arial" panose="020B0604020202020204" pitchFamily="34" charset="0"/>
              <a:ea typeface="Arial" panose="020B0604020202020204" pitchFamily="34" charset="0"/>
              <a:sym typeface="+mn-ea"/>
            </a:endParaRPr>
          </a:p>
        </p:txBody>
      </p:sp>
      <p:pic>
        <p:nvPicPr>
          <p:cNvPr id="2" name="Picture 1" descr="sony-hack-more-theories-emerge-showcase_image-6-a-7735"/>
          <p:cNvPicPr>
            <a:picLocks noChangeAspect="1"/>
          </p:cNvPicPr>
          <p:nvPr/>
        </p:nvPicPr>
        <p:blipFill>
          <a:blip r:embed="rId1"/>
          <a:srcRect r="178"/>
          <a:stretch>
            <a:fillRect/>
          </a:stretch>
        </p:blipFill>
        <p:spPr>
          <a:xfrm>
            <a:off x="323215" y="1347470"/>
            <a:ext cx="3692525" cy="2672080"/>
          </a:xfrm>
          <a:prstGeom prst="roundRect">
            <a:avLst/>
          </a:prstGeom>
          <a:ln>
            <a:solidFill>
              <a:schemeClr val="accent1"/>
            </a:solidFill>
          </a:ln>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 name="Content Placeholder 2"/>
          <p:cNvSpPr txBox="1"/>
          <p:nvPr/>
        </p:nvSpPr>
        <p:spPr>
          <a:xfrm>
            <a:off x="4427855" y="987425"/>
            <a:ext cx="4470400" cy="4271010"/>
          </a:xfrm>
          <a:prstGeom prst="rect">
            <a:avLst/>
          </a:prstGeom>
        </p:spPr>
        <p:txBody>
          <a:bodyPr/>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Between 2013 and 2015, a Lithuanian man named Evaldas Rimasauskas managed to steal over $100 million from tech giants Google and Facebook through a sophisticated phishing and business email compromise (BEC) scam.</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He created a fake company that impersonated Quanta Computer, a real Taiwanese hardware supplier. Then, using spoofed email addresses, fake invoices, and fraudulent contracts, he tricked employees at both companies into authorizing large payments to accounts he controlled. The phishing emails were highly convincing and tailored to appear as routine vendor communications.</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a:lnSpc>
                <a:spcPct val="150000"/>
              </a:lnSpc>
              <a:buSzTx/>
            </a:pPr>
            <a:r>
              <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rPr>
              <a:t>    What makes this case especially striking is that it bypassed traditional technical defenses — relying purely on deception, fake documentation, and procedural manipulation. Both companies eventually recovered the funds after working with law enforcement, but the attack showed how even the most advanced organizations can fall victim to well-crafted phishing schemes.</a:t>
            </a:r>
            <a:endParaRPr lang="en-US" altLang="en-US" sz="1000" b="1"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p:nvSpPr>
          <p:cNvPr id="41" name="文本框 40"/>
          <p:cNvSpPr txBox="1"/>
          <p:nvPr/>
        </p:nvSpPr>
        <p:spPr>
          <a:xfrm>
            <a:off x="4146550" y="483870"/>
            <a:ext cx="4589780" cy="337185"/>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600" b="1" dirty="0">
                <a:solidFill>
                  <a:schemeClr val="bg1"/>
                </a:solidFill>
                <a:latin typeface="Arial" panose="020B0604020202020204" pitchFamily="34" charset="0"/>
                <a:ea typeface="Arial" panose="020B0604020202020204" pitchFamily="34" charset="0"/>
                <a:sym typeface="+mn-ea"/>
              </a:rPr>
              <a:t>Google &amp; Facebook Scam (2013–2015)</a:t>
            </a:r>
            <a:endParaRPr lang="en-US" altLang="en-US" sz="1600" b="1" dirty="0">
              <a:solidFill>
                <a:schemeClr val="bg1"/>
              </a:solidFill>
              <a:latin typeface="Arial" panose="020B0604020202020204" pitchFamily="34" charset="0"/>
              <a:ea typeface="Arial" panose="020B0604020202020204" pitchFamily="34" charset="0"/>
              <a:sym typeface="+mn-ea"/>
            </a:endParaRPr>
          </a:p>
        </p:txBody>
      </p:sp>
      <p:pic>
        <p:nvPicPr>
          <p:cNvPr id="9" name="Picture 8" descr="C:\Users\Owolabi Paul\Downloads\Man-stole-over-100M-from-Facebook-Google-by-simply-asking-for-money.jpgMan-stole-over-100M-from-Facebook-Google-by-simply-asking-for-money"/>
          <p:cNvPicPr>
            <a:picLocks noChangeAspect="1"/>
          </p:cNvPicPr>
          <p:nvPr/>
        </p:nvPicPr>
        <p:blipFill>
          <a:blip r:embed="rId1"/>
          <a:srcRect l="1076" r="1145"/>
          <a:stretch>
            <a:fillRect/>
          </a:stretch>
        </p:blipFill>
        <p:spPr>
          <a:xfrm>
            <a:off x="467360" y="1564005"/>
            <a:ext cx="3606800" cy="2458720"/>
          </a:xfrm>
          <a:prstGeom prst="roundRect">
            <a:avLst/>
          </a:prstGeom>
          <a:ln>
            <a:solidFill>
              <a:schemeClr val="accent1"/>
            </a:solidFill>
          </a:ln>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3416300" y="123825"/>
            <a:ext cx="1155700" cy="370840"/>
          </a:xfrm>
          <a:prstGeom prst="rect">
            <a:avLst/>
          </a:prstGeom>
          <a:noFill/>
          <a:ln w="9525">
            <a:noFill/>
          </a:ln>
        </p:spPr>
        <p:txBody>
          <a:bodyPr wrap="square" anchor="t">
            <a:spAutoFit/>
          </a:bodyPr>
          <a:p>
            <a:pPr marL="171450" indent="-171450" algn="ctr" eaLnBrk="0" hangingPunct="0">
              <a:lnSpc>
                <a:spcPct val="130000"/>
              </a:lnSpc>
              <a:buFont typeface="Wingdings" panose="05000000000000000000" charset="0"/>
              <a:buChar char="Ø"/>
            </a:pPr>
            <a:r>
              <a:rPr lang="en-US" altLang="en-US" sz="1400" b="1" kern="100" cap="all"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quizzes</a:t>
            </a:r>
            <a:endParaRPr lang="en-US" altLang="en-US" sz="1400" b="1" kern="100" cap="all"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 name="Text Box 3"/>
          <p:cNvSpPr txBox="1"/>
          <p:nvPr/>
        </p:nvSpPr>
        <p:spPr>
          <a:xfrm>
            <a:off x="252095" y="627380"/>
            <a:ext cx="4319905" cy="4281805"/>
          </a:xfrm>
          <a:prstGeom prst="rect">
            <a:avLst/>
          </a:prstGeom>
          <a:noFill/>
        </p:spPr>
        <p:txBody>
          <a:bodyPr wrap="square" rtlCol="0">
            <a:noAutofit/>
            <a:scene3d>
              <a:camera prst="orthographicFront"/>
              <a:lightRig rig="threePt" dir="t"/>
            </a:scene3d>
          </a:bodyPr>
          <a:p>
            <a:pPr>
              <a:buFont typeface="+mj-lt"/>
            </a:pPr>
            <a:r>
              <a:rPr lang="en-US" altLang="en-US" sz="1200" b="1">
                <a:ln/>
                <a:solidFill>
                  <a:schemeClr val="accent1"/>
                </a:solidFill>
                <a:effectLst>
                  <a:outerShdw blurRad="38100" dist="25400" dir="5400000" algn="ctr" rotWithShape="0">
                    <a:srgbClr val="6E747A">
                      <a:alpha val="43000"/>
                    </a:srgbClr>
                  </a:outerShdw>
                </a:effectLst>
              </a:rPr>
              <a:t>1. What is the main goal of a phishing attack?</a:t>
            </a:r>
            <a:endParaRPr lang="en-US" altLang="en-US" sz="1200" b="1">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A) To entertain the victim</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B) To promote a product</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C) To trick the victim into revealing sensitive information</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D) To send friendly messages</a:t>
            </a:r>
            <a:endParaRPr lang="en-US" altLang="en-US" sz="1200">
              <a:ln/>
              <a:solidFill>
                <a:schemeClr val="accent1"/>
              </a:solidFill>
              <a:effectLst>
                <a:outerShdw blurRad="38100" dist="25400" dir="5400000" algn="ctr" rotWithShape="0">
                  <a:srgbClr val="6E747A">
                    <a:alpha val="43000"/>
                  </a:srgbClr>
                </a:outerShdw>
              </a:effectLst>
            </a:endParaRPr>
          </a:p>
          <a:p>
            <a:pPr/>
            <a:endParaRPr lang="en-US" altLang="en-US" sz="1200">
              <a:ln/>
              <a:solidFill>
                <a:schemeClr val="accent1"/>
              </a:solidFill>
              <a:effectLst>
                <a:outerShdw blurRad="38100" dist="25400" dir="5400000" algn="ctr" rotWithShape="0">
                  <a:srgbClr val="6E747A">
                    <a:alpha val="43000"/>
                  </a:srgbClr>
                </a:outerShdw>
              </a:effectLst>
            </a:endParaRPr>
          </a:p>
          <a:p>
            <a:pPr/>
            <a:r>
              <a:rPr lang="en-US" altLang="en-US" sz="1200" b="1">
                <a:ln/>
                <a:solidFill>
                  <a:schemeClr val="accent1"/>
                </a:solidFill>
                <a:effectLst>
                  <a:outerShdw blurRad="38100" dist="25400" dir="5400000" algn="ctr" rotWithShape="0">
                    <a:srgbClr val="6E747A">
                      <a:alpha val="43000"/>
                    </a:srgbClr>
                  </a:outerShdw>
                </a:effectLst>
              </a:rPr>
              <a:t>2. Which of the following is a sign of a phishing email?</a:t>
            </a:r>
            <a:endParaRPr lang="en-US" altLang="en-US" sz="1200" b="1">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A) Professional formatting</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B) Mismatched or suspicious URLs</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C) Personalized greeting with your full name</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D) Secure sender address</a:t>
            </a:r>
            <a:endParaRPr lang="en-US" altLang="en-US" sz="1200">
              <a:ln/>
              <a:solidFill>
                <a:schemeClr val="accent1"/>
              </a:solidFill>
              <a:effectLst>
                <a:outerShdw blurRad="38100" dist="25400" dir="5400000" algn="ctr" rotWithShape="0">
                  <a:srgbClr val="6E747A">
                    <a:alpha val="43000"/>
                  </a:srgbClr>
                </a:outerShdw>
              </a:effectLst>
            </a:endParaRPr>
          </a:p>
          <a:p>
            <a:pPr/>
            <a:endParaRPr lang="en-US" altLang="en-US" sz="1200">
              <a:ln/>
              <a:solidFill>
                <a:schemeClr val="accent1"/>
              </a:solidFill>
              <a:effectLst>
                <a:outerShdw blurRad="38100" dist="25400" dir="5400000" algn="ctr" rotWithShape="0">
                  <a:srgbClr val="6E747A">
                    <a:alpha val="43000"/>
                  </a:srgbClr>
                </a:outerShdw>
              </a:effectLst>
            </a:endParaRPr>
          </a:p>
          <a:p>
            <a:pPr/>
            <a:endParaRPr lang="en-US" altLang="en-US" sz="1200">
              <a:ln/>
              <a:solidFill>
                <a:schemeClr val="accent1"/>
              </a:solidFill>
              <a:effectLst>
                <a:outerShdw blurRad="38100" dist="25400" dir="5400000" algn="ctr" rotWithShape="0">
                  <a:srgbClr val="6E747A">
                    <a:alpha val="43000"/>
                  </a:srgbClr>
                </a:outerShdw>
              </a:effectLst>
            </a:endParaRPr>
          </a:p>
          <a:p>
            <a:pPr/>
            <a:r>
              <a:rPr lang="en-US" altLang="en-US" sz="1200" b="1">
                <a:ln/>
                <a:solidFill>
                  <a:schemeClr val="accent1"/>
                </a:solidFill>
                <a:effectLst>
                  <a:outerShdw blurRad="38100" dist="25400" dir="5400000" algn="ctr" rotWithShape="0">
                    <a:srgbClr val="6E747A">
                      <a:alpha val="43000"/>
                    </a:srgbClr>
                  </a:outerShdw>
                </a:effectLst>
              </a:rPr>
              <a:t>3. What should you do if you receive a suspicious email from a known contact?</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A) Reply and ask for clarification</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B) Click the link quickly before it expires</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C) Report the email and verify through another method</a:t>
            </a:r>
            <a:endParaRPr lang="en-US" altLang="en-US" sz="1200">
              <a:ln/>
              <a:solidFill>
                <a:schemeClr val="accent1"/>
              </a:solidFill>
              <a:effectLst>
                <a:outerShdw blurRad="38100" dist="25400" dir="5400000" algn="ctr" rotWithShape="0">
                  <a:srgbClr val="6E747A">
                    <a:alpha val="43000"/>
                  </a:srgbClr>
                </a:outerShdw>
              </a:effectLst>
            </a:endParaRPr>
          </a:p>
          <a:p>
            <a:pPr lvl="1"/>
            <a:r>
              <a:rPr lang="en-US" altLang="en-US" sz="1200">
                <a:ln/>
                <a:solidFill>
                  <a:schemeClr val="accent1"/>
                </a:solidFill>
                <a:effectLst>
                  <a:outerShdw blurRad="38100" dist="25400" dir="5400000" algn="ctr" rotWithShape="0">
                    <a:srgbClr val="6E747A">
                      <a:alpha val="43000"/>
                    </a:srgbClr>
                  </a:outerShdw>
                </a:effectLst>
              </a:rPr>
              <a:t>D) Forward it to others to ask if it’s real</a:t>
            </a:r>
            <a:endParaRPr lang="en-US" altLang="en-US" sz="1200">
              <a:ln/>
              <a:solidFill>
                <a:schemeClr val="accent1"/>
              </a:solidFill>
              <a:effectLst>
                <a:outerShdw blurRad="38100" dist="25400" dir="5400000" algn="ctr" rotWithShape="0">
                  <a:srgbClr val="6E747A">
                    <a:alpha val="43000"/>
                  </a:srgbClr>
                </a:outerShdw>
              </a:effectLst>
            </a:endParaRPr>
          </a:p>
          <a:p>
            <a:endParaRPr lang="en-US" altLang="en-US" sz="1200">
              <a:ln/>
              <a:solidFill>
                <a:schemeClr val="accent1"/>
              </a:solidFill>
              <a:effectLst>
                <a:outerShdw blurRad="38100" dist="25400" dir="5400000" algn="ctr" rotWithShape="0">
                  <a:srgbClr val="6E747A">
                    <a:alpha val="43000"/>
                  </a:srgbClr>
                </a:outerShdw>
              </a:effectLst>
            </a:endParaRPr>
          </a:p>
        </p:txBody>
      </p:sp>
      <p:sp>
        <p:nvSpPr>
          <p:cNvPr id="5" name="Text Box 4"/>
          <p:cNvSpPr txBox="1"/>
          <p:nvPr/>
        </p:nvSpPr>
        <p:spPr>
          <a:xfrm>
            <a:off x="4644390" y="627380"/>
            <a:ext cx="4371340" cy="3969385"/>
          </a:xfrm>
          <a:prstGeom prst="rect">
            <a:avLst/>
          </a:prstGeom>
          <a:noFill/>
        </p:spPr>
        <p:txBody>
          <a:bodyPr wrap="square" rtlCol="0">
            <a:spAutoFit/>
            <a:scene3d>
              <a:camera prst="orthographicFront"/>
              <a:lightRig rig="threePt" dir="t"/>
            </a:scene3d>
          </a:bodyPr>
          <a:p>
            <a:r>
              <a:rPr lang="en-US" altLang="en-US" sz="1200" b="1">
                <a:solidFill>
                  <a:schemeClr val="accent1"/>
                </a:solidFill>
                <a:effectLst>
                  <a:outerShdw blurRad="38100" dist="25400" dir="5400000" algn="ctr" rotWithShape="0">
                    <a:srgbClr val="6E747A">
                      <a:alpha val="43000"/>
                    </a:srgbClr>
                  </a:outerShdw>
                </a:effectLst>
              </a:rPr>
              <a:t> 4. What does HTTPS in a website URL indicate?</a:t>
            </a:r>
            <a:endParaRPr lang="en-US" altLang="en-US" sz="1200" b="1">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A) It is a free website</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B) It is not safe</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C) It has a secure connection</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D) It will contain phishing content</a:t>
            </a:r>
            <a:endParaRPr lang="en-US" altLang="en-US" sz="1200">
              <a:solidFill>
                <a:schemeClr val="accent1"/>
              </a:solidFill>
              <a:effectLst>
                <a:outerShdw blurRad="38100" dist="25400" dir="5400000" algn="ctr" rotWithShape="0">
                  <a:srgbClr val="6E747A">
                    <a:alpha val="43000"/>
                  </a:srgbClr>
                </a:outerShdw>
              </a:effectLst>
            </a:endParaRPr>
          </a:p>
          <a:p>
            <a:endParaRPr lang="en-US" altLang="en-US" sz="1200">
              <a:solidFill>
                <a:schemeClr val="accent1"/>
              </a:solidFill>
              <a:effectLst>
                <a:outerShdw blurRad="38100" dist="25400" dir="5400000" algn="ctr" rotWithShape="0">
                  <a:srgbClr val="6E747A">
                    <a:alpha val="43000"/>
                  </a:srgbClr>
                </a:outerShdw>
              </a:effectLst>
            </a:endParaRPr>
          </a:p>
          <a:p>
            <a:endParaRPr lang="en-US" altLang="en-US" sz="1200">
              <a:solidFill>
                <a:schemeClr val="accent1"/>
              </a:solidFill>
              <a:effectLst>
                <a:outerShdw blurRad="38100" dist="25400" dir="5400000" algn="ctr" rotWithShape="0">
                  <a:srgbClr val="6E747A">
                    <a:alpha val="43000"/>
                  </a:srgbClr>
                </a:outerShdw>
              </a:effectLst>
            </a:endParaRPr>
          </a:p>
          <a:p>
            <a:r>
              <a:rPr lang="en-US" altLang="en-US" sz="1200" b="1">
                <a:solidFill>
                  <a:schemeClr val="accent1"/>
                </a:solidFill>
                <a:effectLst>
                  <a:outerShdw blurRad="38100" dist="25400" dir="5400000" algn="ctr" rotWithShape="0">
                    <a:srgbClr val="6E747A">
                      <a:alpha val="43000"/>
                    </a:srgbClr>
                  </a:outerShdw>
                </a:effectLst>
              </a:rPr>
              <a:t>5. Which tactic involves an attacker pretending to be someone trustworthy?</a:t>
            </a:r>
            <a:endParaRPr lang="en-US" altLang="en-US" sz="1200" b="1">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A) Baiting</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B) Pretexting</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C) Impersonation</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D) Tailgating</a:t>
            </a:r>
            <a:endParaRPr lang="en-US" altLang="en-US" sz="1200">
              <a:solidFill>
                <a:schemeClr val="accent1"/>
              </a:solidFill>
              <a:effectLst>
                <a:outerShdw blurRad="38100" dist="25400" dir="5400000" algn="ctr" rotWithShape="0">
                  <a:srgbClr val="6E747A">
                    <a:alpha val="43000"/>
                  </a:srgbClr>
                </a:outerShdw>
              </a:effectLst>
            </a:endParaRPr>
          </a:p>
          <a:p>
            <a:endParaRPr lang="en-US" altLang="en-US" sz="1200">
              <a:solidFill>
                <a:schemeClr val="accent1"/>
              </a:solidFill>
              <a:effectLst>
                <a:outerShdw blurRad="38100" dist="25400" dir="5400000" algn="ctr" rotWithShape="0">
                  <a:srgbClr val="6E747A">
                    <a:alpha val="43000"/>
                  </a:srgbClr>
                </a:outerShdw>
              </a:effectLst>
            </a:endParaRPr>
          </a:p>
          <a:p>
            <a:r>
              <a:rPr lang="en-US" altLang="en-US" sz="1200" b="1">
                <a:solidFill>
                  <a:schemeClr val="accent1"/>
                </a:solidFill>
                <a:effectLst>
                  <a:outerShdw blurRad="38100" dist="25400" dir="5400000" algn="ctr" rotWithShape="0">
                    <a:srgbClr val="6E747A">
                      <a:alpha val="43000"/>
                    </a:srgbClr>
                  </a:outerShdw>
                </a:effectLst>
              </a:rPr>
              <a:t>6. Which of the following is an example of vishing?</a:t>
            </a:r>
            <a:endParaRPr lang="en-US" altLang="en-US" sz="1200" b="1">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A) Sending a fake website link via email</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B) Calling someone while pretending to be tech support</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C) Sending a malicious file through a messaging app</a:t>
            </a:r>
            <a:endParaRPr lang="en-US" altLang="en-US" sz="1200">
              <a:solidFill>
                <a:schemeClr val="accent1"/>
              </a:solidFill>
              <a:effectLst>
                <a:outerShdw blurRad="38100" dist="25400" dir="5400000" algn="ctr" rotWithShape="0">
                  <a:srgbClr val="6E747A">
                    <a:alpha val="43000"/>
                  </a:srgbClr>
                </a:outerShdw>
              </a:effectLst>
            </a:endParaRPr>
          </a:p>
          <a:p>
            <a:pPr lvl="1"/>
            <a:r>
              <a:rPr lang="en-US" altLang="en-US" sz="1200">
                <a:solidFill>
                  <a:schemeClr val="accent1"/>
                </a:solidFill>
                <a:effectLst>
                  <a:outerShdw blurRad="38100" dist="25400" dir="5400000" algn="ctr" rotWithShape="0">
                    <a:srgbClr val="6E747A">
                      <a:alpha val="43000"/>
                    </a:srgbClr>
                  </a:outerShdw>
                </a:effectLst>
              </a:rPr>
              <a:t>D) Creating a fake login page to steal credentials</a:t>
            </a:r>
            <a:endParaRPr lang="en-US" altLang="en-US" sz="1200">
              <a:solidFill>
                <a:schemeClr val="accent1"/>
              </a:solidFill>
              <a:effectLst>
                <a:outerShdw blurRad="38100" dist="25400" dir="5400000" algn="ctr" rotWithShape="0">
                  <a:srgbClr val="6E747A">
                    <a:alpha val="43000"/>
                  </a:srgbClr>
                </a:outerShdw>
              </a:effectLst>
            </a:endParaRPr>
          </a:p>
          <a:p>
            <a:endParaRPr lang="en-US" altLang="en-US" sz="120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9750" y="627380"/>
            <a:ext cx="7844790" cy="3518535"/>
          </a:xfrm>
          <a:prstGeom prst="rect">
            <a:avLst/>
          </a:prstGeom>
        </p:spPr>
        <p:txBody>
          <a:bodyPr wrap="square">
            <a:spAutoFit/>
            <a:scene3d>
              <a:camera prst="orthographicFront"/>
              <a:lightRig rig="threePt" dir="t"/>
            </a:scene3d>
          </a:bodyPr>
          <a:p>
            <a:pPr>
              <a:spcAft>
                <a:spcPct val="60000"/>
              </a:spcAft>
            </a:pPr>
            <a:r>
              <a:rPr lang="en-US" altLang="zh-CN" sz="1600" b="1" cap="all">
                <a:ln/>
                <a:solidFill>
                  <a:schemeClr val="accent1"/>
                </a:solidFill>
                <a:effectLst>
                  <a:outerShdw blurRad="38100" dist="25400" dir="5400000" algn="ctr" rotWithShape="0">
                    <a:srgbClr val="6E747A">
                      <a:alpha val="43000"/>
                    </a:srgbClr>
                  </a:outerShdw>
                </a:effectLst>
                <a:uFillTx/>
              </a:rPr>
              <a:t>True/False Questions</a:t>
            </a:r>
            <a:endParaRPr lang="en-US" altLang="zh-CN" sz="1600" b="1" cap="all">
              <a:ln/>
              <a:solidFill>
                <a:schemeClr val="accent1"/>
              </a:solidFill>
              <a:effectLst>
                <a:outerShdw blurRad="38100" dist="25400" dir="5400000" algn="ctr" rotWithShape="0">
                  <a:srgbClr val="6E747A">
                    <a:alpha val="43000"/>
                  </a:srgbClr>
                </a:outerShdw>
              </a:effectLst>
              <a:uFillTx/>
            </a:endParaRPr>
          </a:p>
          <a:p>
            <a:pPr/>
            <a:r>
              <a:rPr lang="en-US" altLang="zh-CN" sz="1400">
                <a:ln/>
                <a:solidFill>
                  <a:schemeClr val="accent1"/>
                </a:solidFill>
                <a:effectLst>
                  <a:outerShdw blurRad="38100" dist="25400" dir="5400000" algn="ctr" rotWithShape="0">
                    <a:srgbClr val="6E747A">
                      <a:alpha val="43000"/>
                    </a:srgbClr>
                  </a:outerShdw>
                </a:effectLst>
              </a:rPr>
              <a:t>7. It is safe to open attachments if the email comes from someone you know.</a:t>
            </a:r>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pPr/>
            <a:r>
              <a:rPr lang="en-US" altLang="zh-CN" sz="1400">
                <a:ln/>
                <a:solidFill>
                  <a:schemeClr val="accent1"/>
                </a:solidFill>
                <a:effectLst>
                  <a:outerShdw blurRad="38100" dist="25400" dir="5400000" algn="ctr" rotWithShape="0">
                    <a:srgbClr val="6E747A">
                      <a:alpha val="43000"/>
                    </a:srgbClr>
                  </a:outerShdw>
                </a:effectLst>
              </a:rPr>
              <a:t>8. Multi-Factor Authentication (MFA) makes it harder for attackers to access your accounts.</a:t>
            </a:r>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pPr/>
            <a:r>
              <a:rPr lang="en-US" altLang="zh-CN" sz="1400">
                <a:ln/>
                <a:solidFill>
                  <a:schemeClr val="accent1"/>
                </a:solidFill>
                <a:effectLst>
                  <a:outerShdw blurRad="38100" dist="25400" dir="5400000" algn="ctr" rotWithShape="0">
                    <a:srgbClr val="6E747A">
                      <a:alpha val="43000"/>
                    </a:srgbClr>
                  </a:outerShdw>
                </a:effectLst>
              </a:rPr>
              <a:t>9. You should hover over a link before clicking to see the real destination.</a:t>
            </a:r>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pPr/>
            <a:r>
              <a:rPr lang="en-US" altLang="zh-CN" sz="1400">
                <a:ln/>
                <a:solidFill>
                  <a:schemeClr val="accent1"/>
                </a:solidFill>
                <a:effectLst>
                  <a:outerShdw blurRad="38100" dist="25400" dir="5400000" algn="ctr" rotWithShape="0">
                    <a:srgbClr val="6E747A">
                      <a:alpha val="43000"/>
                    </a:srgbClr>
                  </a:outerShdw>
                </a:effectLst>
              </a:rPr>
              <a:t>10. Once a phishing email is reported, there is no need to educate users further.</a:t>
            </a:r>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a:p>
            <a:pPr/>
            <a:r>
              <a:rPr lang="en-US" altLang="zh-CN" sz="1400">
                <a:ln/>
                <a:solidFill>
                  <a:schemeClr val="accent1"/>
                </a:solidFill>
                <a:effectLst>
                  <a:outerShdw blurRad="38100" dist="25400" dir="5400000" algn="ctr" rotWithShape="0">
                    <a:srgbClr val="6E747A">
                      <a:alpha val="43000"/>
                    </a:srgbClr>
                  </a:outerShdw>
                </a:effectLst>
              </a:rPr>
              <a:t>12. Social engineering is a technical attack that doesn’t involve human interaction.</a:t>
            </a:r>
            <a:endParaRPr lang="en-US" altLang="zh-CN" sz="1400">
              <a:ln/>
              <a:solidFill>
                <a:schemeClr val="accent1"/>
              </a:solidFill>
              <a:effectLst>
                <a:outerShdw blurRad="38100" dist="25400" dir="5400000" algn="ctr" rotWithShape="0">
                  <a:srgbClr val="6E747A">
                    <a:alpha val="43000"/>
                  </a:srgbClr>
                </a:outerShdw>
              </a:effectLst>
            </a:endParaRPr>
          </a:p>
          <a:p>
            <a:endParaRPr lang="en-US" altLang="zh-CN" sz="1400">
              <a:l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467995" y="267335"/>
            <a:ext cx="1858645" cy="30670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4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Answers to quiz</a:t>
            </a:r>
            <a:endParaRPr kumimoji="0" lang="en-US" altLang="zh-CN" sz="14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4" name="Text Box 3"/>
          <p:cNvSpPr txBox="1"/>
          <p:nvPr/>
        </p:nvSpPr>
        <p:spPr>
          <a:xfrm>
            <a:off x="395605" y="627380"/>
            <a:ext cx="4572000" cy="6000750"/>
          </a:xfrm>
          <a:prstGeom prst="rect">
            <a:avLst/>
          </a:prstGeom>
          <a:noFill/>
        </p:spPr>
        <p:txBody>
          <a:bodyPr wrap="square" rtlCol="0" anchor="t">
            <a:spAutoFit/>
          </a:bodyPr>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C</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B</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C</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C</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C</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en-US" sz="1200">
                <a:solidFill>
                  <a:schemeClr val="accent1"/>
                </a:solidFill>
                <a:effectLst>
                  <a:outerShdw blurRad="38100" dist="25400" dir="5400000" algn="ctr" rotWithShape="0">
                    <a:srgbClr val="6E747A">
                      <a:alpha val="43000"/>
                    </a:srgbClr>
                  </a:outerShdw>
                </a:effectLst>
                <a:sym typeface="+mn-ea"/>
              </a:rPr>
              <a:t>✅ Correct Answer: B</a:t>
            </a: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zh-CN" sz="1200">
                <a:solidFill>
                  <a:schemeClr val="accent1"/>
                </a:solidFill>
                <a:effectLst>
                  <a:outerShdw blurRad="38100" dist="25400" dir="5400000" algn="ctr" rotWithShape="0">
                    <a:srgbClr val="6E747A">
                      <a:alpha val="43000"/>
                    </a:srgbClr>
                  </a:outerShdw>
                </a:effectLst>
                <a:sym typeface="+mn-ea"/>
              </a:rPr>
              <a:t> ❌ False – Attackers can spoof email addresses.</a:t>
            </a: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zh-CN" sz="1200">
                <a:solidFill>
                  <a:schemeClr val="accent1"/>
                </a:solidFill>
                <a:effectLst>
                  <a:outerShdw blurRad="38100" dist="25400" dir="5400000" algn="ctr" rotWithShape="0">
                    <a:srgbClr val="6E747A">
                      <a:alpha val="43000"/>
                    </a:srgbClr>
                  </a:outerShdw>
                </a:effectLst>
                <a:sym typeface="+mn-ea"/>
              </a:rPr>
              <a:t> ✅ True</a:t>
            </a: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zh-CN" sz="1200">
                <a:solidFill>
                  <a:schemeClr val="accent1"/>
                </a:solidFill>
                <a:effectLst>
                  <a:outerShdw blurRad="38100" dist="25400" dir="5400000" algn="ctr" rotWithShape="0">
                    <a:srgbClr val="6E747A">
                      <a:alpha val="43000"/>
                    </a:srgbClr>
                  </a:outerShdw>
                </a:effectLst>
                <a:sym typeface="+mn-ea"/>
              </a:rPr>
              <a:t> ✅ True</a:t>
            </a: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zh-CN" sz="1200">
                <a:solidFill>
                  <a:schemeClr val="accent1"/>
                </a:solidFill>
                <a:effectLst>
                  <a:outerShdw blurRad="38100" dist="25400" dir="5400000" algn="ctr" rotWithShape="0">
                    <a:srgbClr val="6E747A">
                      <a:alpha val="43000"/>
                    </a:srgbClr>
                  </a:outerShdw>
                </a:effectLst>
                <a:sym typeface="+mn-ea"/>
              </a:rPr>
              <a:t> ❌ False – Ongoing training is essential.</a:t>
            </a: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sym typeface="+mn-ea"/>
            </a:endParaRPr>
          </a:p>
          <a:p>
            <a:pPr marL="228600" indent="-228600">
              <a:buFont typeface="+mj-lt"/>
              <a:buAutoNum type="arabicPeriod"/>
            </a:pPr>
            <a:r>
              <a:rPr lang="en-US" altLang="zh-CN" sz="1200">
                <a:solidFill>
                  <a:schemeClr val="accent1"/>
                </a:solidFill>
                <a:effectLst>
                  <a:outerShdw blurRad="38100" dist="25400" dir="5400000" algn="ctr" rotWithShape="0">
                    <a:srgbClr val="6E747A">
                      <a:alpha val="43000"/>
                    </a:srgbClr>
                  </a:outerShdw>
                </a:effectLst>
                <a:sym typeface="+mn-ea"/>
              </a:rPr>
              <a:t> ❌ False – It heavily relies on manipulating human behavior.</a:t>
            </a:r>
            <a:endParaRPr lang="en-US" altLang="zh-CN"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zh-CN"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marL="228600" indent="-228600">
              <a:buFont typeface="+mj-lt"/>
              <a:buAutoNum type="arabicPeriod"/>
            </a:pPr>
            <a:endParaRPr lang="en-US" altLang="en-US" sz="1200">
              <a:solidFill>
                <a:schemeClr val="accent1"/>
              </a:solidFill>
              <a:effectLst>
                <a:outerShdw blurRad="38100" dist="25400" dir="5400000" algn="ctr" rotWithShape="0">
                  <a:srgbClr val="6E747A">
                    <a:alpha val="43000"/>
                  </a:srgbClr>
                </a:outerShdw>
              </a:effectLst>
            </a:endParaRPr>
          </a:p>
          <a:p>
            <a:pPr/>
            <a:endParaRPr lang="en-US" altLang="en-US" sz="120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 name="文本框 45"/>
          <p:cNvSpPr/>
          <p:nvPr/>
        </p:nvSpPr>
        <p:spPr>
          <a:xfrm>
            <a:off x="3419475" y="411163"/>
            <a:ext cx="2286000" cy="344170"/>
          </a:xfrm>
          <a:prstGeom prst="rect">
            <a:avLst/>
          </a:prstGeom>
          <a:noFill/>
          <a:ln w="9525">
            <a:noFill/>
          </a:ln>
        </p:spPr>
        <p:txBody>
          <a:bodyPr lIns="68541" tIns="34270" rIns="68541" bIns="34270" anchor="t">
            <a:spAutoFit/>
          </a:bodyPr>
          <a:p>
            <a:pPr algn="ctr"/>
            <a:r>
              <a:rPr lang="en-US" altLang="zh-CN" sz="1800" b="1" dirty="0">
                <a:solidFill>
                  <a:schemeClr val="bg1"/>
                </a:solidFill>
                <a:latin typeface="Arial" panose="020B0604020202020204" pitchFamily="34" charset="0"/>
                <a:ea typeface="Arial Unicode MS" panose="020B0604020202020204" charset="-122"/>
                <a:sym typeface="Arial" panose="020B0604020202020204" pitchFamily="34" charset="0"/>
              </a:rPr>
              <a:t>CONTENTS</a:t>
            </a:r>
            <a:endParaRPr lang="en-US" altLang="zh-CN" sz="1800" b="1" dirty="0">
              <a:solidFill>
                <a:schemeClr val="bg1"/>
              </a:solidFill>
              <a:latin typeface="Arial" panose="020B0604020202020204" pitchFamily="34" charset="0"/>
              <a:ea typeface="Arial Unicode MS" panose="020B0604020202020204" charset="-122"/>
              <a:sym typeface="Arial" panose="020B0604020202020204" pitchFamily="34" charset="0"/>
            </a:endParaRPr>
          </a:p>
        </p:txBody>
      </p:sp>
      <p:cxnSp>
        <p:nvCxnSpPr>
          <p:cNvPr id="155" name="直接连接符 154"/>
          <p:cNvCxnSpPr/>
          <p:nvPr/>
        </p:nvCxnSpPr>
        <p:spPr>
          <a:xfrm>
            <a:off x="3456042" y="771525"/>
            <a:ext cx="2178050" cy="0"/>
          </a:xfrm>
          <a:prstGeom prst="line">
            <a:avLst/>
          </a:prstGeom>
          <a:ln w="19050">
            <a:gradFill>
              <a:gsLst>
                <a:gs pos="0">
                  <a:schemeClr val="accent1"/>
                </a:gs>
                <a:gs pos="100000">
                  <a:schemeClr val="accent1">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1350645" y="1015365"/>
            <a:ext cx="2014220" cy="245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Introduction to Phishing</a:t>
            </a:r>
            <a:endPar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59" name="TextBox 61"/>
          <p:cNvSpPr txBox="1"/>
          <p:nvPr/>
        </p:nvSpPr>
        <p:spPr>
          <a:xfrm>
            <a:off x="1403350" y="1203325"/>
            <a:ext cx="2802255" cy="476250"/>
          </a:xfrm>
          <a:prstGeom prst="rect">
            <a:avLst/>
          </a:prstGeom>
          <a:noFill/>
          <a:ln w="9525">
            <a:noFill/>
          </a:ln>
        </p:spPr>
        <p:txBody>
          <a:bodyPr wrap="square" lIns="57934" tIns="28967" rIns="57934" bIns="28967" anchor="t">
            <a:spAutoFit/>
          </a:bodyPr>
          <a:p>
            <a:pPr marL="171450" indent="-171450" eaLnBrk="0" hangingPunct="0">
              <a:lnSpc>
                <a:spcPct val="130000"/>
              </a:lnSpc>
              <a:buFont typeface="Wingdings" panose="05000000000000000000" charset="0"/>
              <a:buChar char="Ø"/>
            </a:pPr>
            <a:r>
              <a:rPr lang="en-US" altLang="en-US" sz="700" dirty="0">
                <a:solidFill>
                  <a:schemeClr val="bg1"/>
                </a:solidFill>
                <a:latin typeface="+mj-lt"/>
                <a:ea typeface="Microsoft YaHei" panose="020B0503020204020204" pitchFamily="34" charset="-122"/>
                <a:cs typeface="+mj-lt"/>
              </a:rPr>
              <a:t>Definition of phishing.</a:t>
            </a:r>
            <a:endParaRPr lang="en-US" altLang="en-US" sz="700" dirty="0">
              <a:solidFill>
                <a:schemeClr val="bg1"/>
              </a:solidFill>
              <a:latin typeface="+mj-lt"/>
              <a:ea typeface="Microsoft YaHei" panose="020B0503020204020204" pitchFamily="34" charset="-122"/>
              <a:cs typeface="+mj-lt"/>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mj-lt"/>
                <a:ea typeface="Microsoft YaHei" panose="020B0503020204020204" pitchFamily="34" charset="-122"/>
                <a:cs typeface="+mj-lt"/>
              </a:rPr>
              <a:t>Types of phishing attacks</a:t>
            </a:r>
            <a:endParaRPr lang="en-US" altLang="en-US" sz="700" dirty="0">
              <a:solidFill>
                <a:schemeClr val="bg1"/>
              </a:solidFill>
              <a:latin typeface="+mj-lt"/>
              <a:ea typeface="Microsoft YaHei" panose="020B0503020204020204" pitchFamily="34" charset="-122"/>
              <a:cs typeface="+mj-lt"/>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mj-lt"/>
                <a:ea typeface="Microsoft YaHei" panose="020B0503020204020204" pitchFamily="34" charset="-122"/>
                <a:cs typeface="+mj-lt"/>
              </a:rPr>
              <a:t>The growing impact and statistics around phishing globally</a:t>
            </a:r>
            <a:r>
              <a:rPr lang="en-US" altLang="zh-CN" sz="700" dirty="0">
                <a:solidFill>
                  <a:schemeClr val="bg1"/>
                </a:solidFill>
                <a:latin typeface="+mj-lt"/>
                <a:ea typeface="Microsoft YaHei" panose="020B0503020204020204" pitchFamily="34" charset="-122"/>
                <a:cs typeface="+mj-lt"/>
              </a:rPr>
              <a:t>hits</a:t>
            </a:r>
            <a:endParaRPr lang="en-US" altLang="zh-CN" sz="700" dirty="0">
              <a:solidFill>
                <a:schemeClr val="bg1"/>
              </a:solidFill>
              <a:latin typeface="+mj-lt"/>
              <a:ea typeface="Microsoft YaHei" panose="020B0503020204020204" pitchFamily="34" charset="-122"/>
              <a:cs typeface="+mj-lt"/>
            </a:endParaRPr>
          </a:p>
        </p:txBody>
      </p:sp>
      <p:sp>
        <p:nvSpPr>
          <p:cNvPr id="162" name="矩形 161"/>
          <p:cNvSpPr/>
          <p:nvPr/>
        </p:nvSpPr>
        <p:spPr>
          <a:xfrm>
            <a:off x="5369243" y="1018540"/>
            <a:ext cx="3618230" cy="245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Recognizing Phishing Emails and Fake Websites</a:t>
            </a:r>
            <a:endPar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63" name="TextBox 61"/>
          <p:cNvSpPr txBox="1"/>
          <p:nvPr/>
        </p:nvSpPr>
        <p:spPr>
          <a:xfrm>
            <a:off x="5375275" y="1224915"/>
            <a:ext cx="2931160" cy="476250"/>
          </a:xfrm>
          <a:prstGeom prst="rect">
            <a:avLst/>
          </a:prstGeom>
          <a:noFill/>
          <a:ln w="9525">
            <a:noFill/>
          </a:ln>
        </p:spPr>
        <p:txBody>
          <a:bodyPr wrap="square" lIns="57934" tIns="28967" rIns="57934" bIns="28967" anchor="t">
            <a:spAutoFit/>
          </a:bodyPr>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Warning signs of phishing emails</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Identifying fake login pages and HTTPS vs HTTP.</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How to analyze email headers and inspect links before clicking</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66" name="矩形 165"/>
          <p:cNvSpPr/>
          <p:nvPr/>
        </p:nvSpPr>
        <p:spPr>
          <a:xfrm>
            <a:off x="1331595" y="2233930"/>
            <a:ext cx="3297555" cy="245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Understanding Social Engineering Tactics</a:t>
            </a:r>
            <a:endParaRPr kumimoji="0" lang="en-US" altLang="en-US" sz="10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67" name="TextBox 61"/>
          <p:cNvSpPr txBox="1"/>
          <p:nvPr/>
        </p:nvSpPr>
        <p:spPr>
          <a:xfrm>
            <a:off x="1367155" y="2453640"/>
            <a:ext cx="2567940" cy="615950"/>
          </a:xfrm>
          <a:prstGeom prst="rect">
            <a:avLst/>
          </a:prstGeom>
          <a:noFill/>
          <a:ln w="9525">
            <a:noFill/>
          </a:ln>
        </p:spPr>
        <p:txBody>
          <a:bodyPr wrap="square" lIns="57934" tIns="28967" rIns="57934" bIns="28967" anchor="t">
            <a:spAutoFit/>
          </a:bodyPr>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Overview of social engineering and how it relates to phishing.</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Common tactics: pretexting, baiting, tailgating&amp; impersonation.</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70" name="矩形 169"/>
          <p:cNvSpPr/>
          <p:nvPr/>
        </p:nvSpPr>
        <p:spPr>
          <a:xfrm>
            <a:off x="5352733" y="2233930"/>
            <a:ext cx="2145665" cy="27559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1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Best Practices to Stay Safe</a:t>
            </a:r>
            <a:endParaRPr kumimoji="0" lang="en-US" altLang="en-US" sz="1200" b="1" i="0" u="none" strike="noStrike" kern="1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71" name="TextBox 61"/>
          <p:cNvSpPr txBox="1"/>
          <p:nvPr/>
        </p:nvSpPr>
        <p:spPr>
          <a:xfrm>
            <a:off x="5376545" y="2439035"/>
            <a:ext cx="2759710" cy="615950"/>
          </a:xfrm>
          <a:prstGeom prst="rect">
            <a:avLst/>
          </a:prstGeom>
          <a:noFill/>
          <a:ln w="9525">
            <a:noFill/>
          </a:ln>
        </p:spPr>
        <p:txBody>
          <a:bodyPr wrap="square" lIns="57934" tIns="28967" rIns="57934" bIns="28967" anchor="t">
            <a:spAutoFit/>
          </a:bodyPr>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Never click on suspicious links</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Use multi-factor authentication (MFA).</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Regularly update software and antivirus tools.</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rPr>
              <a:t>Verify email sender etc</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2" name="组合 195"/>
          <p:cNvGrpSpPr/>
          <p:nvPr/>
        </p:nvGrpSpPr>
        <p:grpSpPr>
          <a:xfrm>
            <a:off x="744538" y="1052830"/>
            <a:ext cx="647700" cy="646113"/>
            <a:chOff x="753978" y="1996508"/>
            <a:chExt cx="647250" cy="647250"/>
          </a:xfrm>
        </p:grpSpPr>
        <p:sp>
          <p:nvSpPr>
            <p:cNvPr id="8204" name="文本框 156"/>
            <p:cNvSpPr txBox="1"/>
            <p:nvPr/>
          </p:nvSpPr>
          <p:spPr>
            <a:xfrm>
              <a:off x="909161" y="2067694"/>
              <a:ext cx="336884" cy="368948"/>
            </a:xfrm>
            <a:prstGeom prst="rect">
              <a:avLst/>
            </a:prstGeom>
            <a:noFill/>
            <a:ln w="9525">
              <a:noFill/>
            </a:ln>
          </p:spPr>
          <p:txBody>
            <a:bodyPr anchor="t">
              <a:spAutoFit/>
            </a:bodyPr>
            <a:p>
              <a:pPr algn="ctr" eaLnBrk="0" hangingPunct="0"/>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1</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8205" name="组合 171"/>
            <p:cNvGrpSpPr/>
            <p:nvPr/>
          </p:nvGrpSpPr>
          <p:grpSpPr>
            <a:xfrm>
              <a:off x="753978" y="1996508"/>
              <a:ext cx="647250" cy="647250"/>
              <a:chOff x="2084209" y="814147"/>
              <a:chExt cx="4173518" cy="4173518"/>
            </a:xfrm>
          </p:grpSpPr>
          <p:sp>
            <p:nvSpPr>
              <p:cNvPr id="173" name="椭圆 172"/>
              <p:cNvSpPr/>
              <p:nvPr/>
            </p:nvSpPr>
            <p:spPr>
              <a:xfrm rot="921176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4" name="椭圆 173"/>
              <p:cNvSpPr/>
              <p:nvPr/>
            </p:nvSpPr>
            <p:spPr>
              <a:xfrm rot="-33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5" name="椭圆 174"/>
              <p:cNvSpPr/>
              <p:nvPr/>
            </p:nvSpPr>
            <p:spPr>
              <a:xfrm rot="-23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6" name="椭圆 175"/>
              <p:cNvSpPr/>
              <p:nvPr/>
            </p:nvSpPr>
            <p:spPr>
              <a:xfrm rot="-12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7" name="椭圆 176"/>
              <p:cNvSpPr/>
              <p:nvPr/>
            </p:nvSpPr>
            <p:spPr>
              <a:xfrm rot="18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8" name="椭圆 177"/>
              <p:cNvSpPr/>
              <p:nvPr/>
            </p:nvSpPr>
            <p:spPr>
              <a:xfrm rot="2828571">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9" name="椭圆 178"/>
              <p:cNvSpPr/>
              <p:nvPr/>
            </p:nvSpPr>
            <p:spPr>
              <a:xfrm rot="7971428">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0" name="椭圆 179"/>
              <p:cNvSpPr/>
              <p:nvPr/>
            </p:nvSpPr>
            <p:spPr>
              <a:xfrm rot="90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1" name="椭圆 180"/>
              <p:cNvSpPr/>
              <p:nvPr/>
            </p:nvSpPr>
            <p:spPr>
              <a:xfrm rot="120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2" name="椭圆 181"/>
              <p:cNvSpPr/>
              <p:nvPr/>
            </p:nvSpPr>
            <p:spPr>
              <a:xfrm rot="13114285">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3" name="椭圆 182"/>
              <p:cNvSpPr/>
              <p:nvPr/>
            </p:nvSpPr>
            <p:spPr>
              <a:xfrm rot="1414285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nvGrpSpPr>
              <p:cNvPr id="8217" name="组合 183"/>
              <p:cNvGrpSpPr/>
              <p:nvPr/>
            </p:nvGrpSpPr>
            <p:grpSpPr>
              <a:xfrm>
                <a:off x="2084209" y="814147"/>
                <a:ext cx="4173518" cy="4173518"/>
                <a:chOff x="2084209" y="814147"/>
                <a:chExt cx="4173518" cy="4173518"/>
              </a:xfrm>
            </p:grpSpPr>
            <p:sp>
              <p:nvSpPr>
                <p:cNvPr id="185" name="椭圆 184"/>
                <p:cNvSpPr/>
                <p:nvPr/>
              </p:nvSpPr>
              <p:spPr>
                <a:xfrm rot="-5400000">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6" name="椭圆 185"/>
                <p:cNvSpPr/>
                <p:nvPr/>
              </p:nvSpPr>
              <p:spPr>
                <a:xfrm rot="-4371429">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7" name="椭圆 186"/>
                <p:cNvSpPr/>
                <p:nvPr/>
              </p:nvSpPr>
              <p:spPr>
                <a:xfrm rot="-257143">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8" name="椭圆 187"/>
                <p:cNvSpPr/>
                <p:nvPr/>
              </p:nvSpPr>
              <p:spPr>
                <a:xfrm rot="7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9" name="椭圆 188"/>
                <p:cNvSpPr/>
                <p:nvPr/>
              </p:nvSpPr>
              <p:spPr>
                <a:xfrm rot="3857142">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0" name="椭圆 189"/>
                <p:cNvSpPr/>
                <p:nvPr/>
              </p:nvSpPr>
              <p:spPr>
                <a:xfrm rot="4885714">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1" name="椭圆 190"/>
                <p:cNvSpPr/>
                <p:nvPr/>
              </p:nvSpPr>
              <p:spPr>
                <a:xfrm rot="591428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2" name="椭圆 191"/>
                <p:cNvSpPr/>
                <p:nvPr/>
              </p:nvSpPr>
              <p:spPr>
                <a:xfrm rot="69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3" name="椭圆 192"/>
                <p:cNvSpPr/>
                <p:nvPr/>
              </p:nvSpPr>
              <p:spPr>
                <a:xfrm rot="100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4" name="椭圆 193"/>
                <p:cNvSpPr/>
                <p:nvPr/>
              </p:nvSpPr>
              <p:spPr>
                <a:xfrm rot="110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5" name="椭圆 194"/>
                <p:cNvSpPr/>
                <p:nvPr/>
              </p:nvSpPr>
              <p:spPr>
                <a:xfrm rot="1517142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5" name="组合 196"/>
          <p:cNvGrpSpPr/>
          <p:nvPr/>
        </p:nvGrpSpPr>
        <p:grpSpPr>
          <a:xfrm>
            <a:off x="4728845" y="1057275"/>
            <a:ext cx="646113" cy="647700"/>
            <a:chOff x="753978" y="1996508"/>
            <a:chExt cx="647250" cy="647250"/>
          </a:xfrm>
        </p:grpSpPr>
        <p:sp>
          <p:nvSpPr>
            <p:cNvPr id="8230" name="文本框 197"/>
            <p:cNvSpPr txBox="1"/>
            <p:nvPr/>
          </p:nvSpPr>
          <p:spPr>
            <a:xfrm>
              <a:off x="909161" y="2067694"/>
              <a:ext cx="336884" cy="368044"/>
            </a:xfrm>
            <a:prstGeom prst="rect">
              <a:avLst/>
            </a:prstGeom>
            <a:noFill/>
            <a:ln w="9525">
              <a:noFill/>
            </a:ln>
          </p:spPr>
          <p:txBody>
            <a:bodyPr anchor="t">
              <a:spAutoFit/>
            </a:bodyPr>
            <a:p>
              <a:pPr algn="ctr" eaLnBrk="0" hangingPunct="0"/>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8231" name="组合 198"/>
            <p:cNvGrpSpPr/>
            <p:nvPr/>
          </p:nvGrpSpPr>
          <p:grpSpPr>
            <a:xfrm>
              <a:off x="753978" y="1996508"/>
              <a:ext cx="647250" cy="647250"/>
              <a:chOff x="2084209" y="814147"/>
              <a:chExt cx="4173518" cy="4173518"/>
            </a:xfrm>
          </p:grpSpPr>
          <p:sp>
            <p:nvSpPr>
              <p:cNvPr id="200" name="椭圆 199"/>
              <p:cNvSpPr/>
              <p:nvPr/>
            </p:nvSpPr>
            <p:spPr>
              <a:xfrm rot="921176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1" name="椭圆 200"/>
              <p:cNvSpPr/>
              <p:nvPr/>
            </p:nvSpPr>
            <p:spPr>
              <a:xfrm rot="-334285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2" name="椭圆 201"/>
              <p:cNvSpPr/>
              <p:nvPr/>
            </p:nvSpPr>
            <p:spPr>
              <a:xfrm rot="-2314286">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3" name="椭圆 202"/>
              <p:cNvSpPr/>
              <p:nvPr/>
            </p:nvSpPr>
            <p:spPr>
              <a:xfrm rot="-128571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4" name="椭圆 203"/>
              <p:cNvSpPr/>
              <p:nvPr/>
            </p:nvSpPr>
            <p:spPr>
              <a:xfrm rot="1800000">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5" name="椭圆 204"/>
              <p:cNvSpPr/>
              <p:nvPr/>
            </p:nvSpPr>
            <p:spPr>
              <a:xfrm rot="2828571">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6" name="椭圆 205"/>
              <p:cNvSpPr/>
              <p:nvPr/>
            </p:nvSpPr>
            <p:spPr>
              <a:xfrm rot="7971428">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7" name="椭圆 206"/>
              <p:cNvSpPr/>
              <p:nvPr/>
            </p:nvSpPr>
            <p:spPr>
              <a:xfrm rot="9000000">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8" name="椭圆 207"/>
              <p:cNvSpPr/>
              <p:nvPr/>
            </p:nvSpPr>
            <p:spPr>
              <a:xfrm rot="12085714">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9" name="椭圆 208"/>
              <p:cNvSpPr/>
              <p:nvPr/>
            </p:nvSpPr>
            <p:spPr>
              <a:xfrm rot="13114285">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0" name="椭圆 209"/>
              <p:cNvSpPr/>
              <p:nvPr/>
            </p:nvSpPr>
            <p:spPr>
              <a:xfrm rot="14142856">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nvGrpSpPr>
              <p:cNvPr id="8243" name="组合 210"/>
              <p:cNvGrpSpPr/>
              <p:nvPr/>
            </p:nvGrpSpPr>
            <p:grpSpPr>
              <a:xfrm>
                <a:off x="2084209" y="814147"/>
                <a:ext cx="4173518" cy="4173518"/>
                <a:chOff x="2084209" y="814147"/>
                <a:chExt cx="4173518" cy="4173518"/>
              </a:xfrm>
            </p:grpSpPr>
            <p:sp>
              <p:nvSpPr>
                <p:cNvPr id="212" name="椭圆 211"/>
                <p:cNvSpPr/>
                <p:nvPr/>
              </p:nvSpPr>
              <p:spPr>
                <a:xfrm rot="-5400000">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3" name="椭圆 212"/>
                <p:cNvSpPr/>
                <p:nvPr/>
              </p:nvSpPr>
              <p:spPr>
                <a:xfrm rot="-4371429">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4" name="椭圆 213"/>
                <p:cNvSpPr/>
                <p:nvPr/>
              </p:nvSpPr>
              <p:spPr>
                <a:xfrm rot="-257143">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5" name="椭圆 214"/>
                <p:cNvSpPr/>
                <p:nvPr/>
              </p:nvSpPr>
              <p:spPr>
                <a:xfrm rot="771428">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6" name="椭圆 215"/>
                <p:cNvSpPr/>
                <p:nvPr/>
              </p:nvSpPr>
              <p:spPr>
                <a:xfrm rot="3857142">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7" name="椭圆 216"/>
                <p:cNvSpPr/>
                <p:nvPr/>
              </p:nvSpPr>
              <p:spPr>
                <a:xfrm rot="4885714">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8" name="椭圆 217"/>
                <p:cNvSpPr/>
                <p:nvPr/>
              </p:nvSpPr>
              <p:spPr>
                <a:xfrm rot="5914286">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19" name="椭圆 218"/>
                <p:cNvSpPr/>
                <p:nvPr/>
              </p:nvSpPr>
              <p:spPr>
                <a:xfrm rot="694285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0" name="椭圆 219"/>
                <p:cNvSpPr/>
                <p:nvPr/>
              </p:nvSpPr>
              <p:spPr>
                <a:xfrm rot="10028571">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1" name="椭圆 220"/>
                <p:cNvSpPr/>
                <p:nvPr/>
              </p:nvSpPr>
              <p:spPr>
                <a:xfrm rot="11057142">
                  <a:off x="2617434" y="814147"/>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2" name="椭圆 221"/>
                <p:cNvSpPr/>
                <p:nvPr/>
              </p:nvSpPr>
              <p:spPr>
                <a:xfrm rot="15171427">
                  <a:off x="2616131" y="814144"/>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8" name="组合 222"/>
          <p:cNvGrpSpPr/>
          <p:nvPr/>
        </p:nvGrpSpPr>
        <p:grpSpPr>
          <a:xfrm>
            <a:off x="744220" y="2278698"/>
            <a:ext cx="647700" cy="647700"/>
            <a:chOff x="753978" y="1996508"/>
            <a:chExt cx="647250" cy="647250"/>
          </a:xfrm>
        </p:grpSpPr>
        <p:sp>
          <p:nvSpPr>
            <p:cNvPr id="8256" name="文本框 223"/>
            <p:cNvSpPr txBox="1"/>
            <p:nvPr/>
          </p:nvSpPr>
          <p:spPr>
            <a:xfrm>
              <a:off x="909161" y="2067694"/>
              <a:ext cx="336884" cy="368044"/>
            </a:xfrm>
            <a:prstGeom prst="rect">
              <a:avLst/>
            </a:prstGeom>
            <a:noFill/>
            <a:ln w="9525">
              <a:noFill/>
            </a:ln>
          </p:spPr>
          <p:txBody>
            <a:bodyPr anchor="t">
              <a:spAutoFit/>
            </a:bodyPr>
            <a:p>
              <a:pPr algn="ctr" eaLnBrk="0" hangingPunct="0"/>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8257" name="组合 224"/>
            <p:cNvGrpSpPr/>
            <p:nvPr/>
          </p:nvGrpSpPr>
          <p:grpSpPr>
            <a:xfrm>
              <a:off x="753978" y="1996508"/>
              <a:ext cx="647250" cy="647250"/>
              <a:chOff x="2084209" y="814147"/>
              <a:chExt cx="4173518" cy="4173518"/>
            </a:xfrm>
          </p:grpSpPr>
          <p:sp>
            <p:nvSpPr>
              <p:cNvPr id="226" name="椭圆 225"/>
              <p:cNvSpPr/>
              <p:nvPr/>
            </p:nvSpPr>
            <p:spPr>
              <a:xfrm rot="921176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7" name="椭圆 226"/>
              <p:cNvSpPr/>
              <p:nvPr/>
            </p:nvSpPr>
            <p:spPr>
              <a:xfrm rot="-33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8" name="椭圆 227"/>
              <p:cNvSpPr/>
              <p:nvPr/>
            </p:nvSpPr>
            <p:spPr>
              <a:xfrm rot="-23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29" name="椭圆 228"/>
              <p:cNvSpPr/>
              <p:nvPr/>
            </p:nvSpPr>
            <p:spPr>
              <a:xfrm rot="-12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0" name="椭圆 229"/>
              <p:cNvSpPr/>
              <p:nvPr/>
            </p:nvSpPr>
            <p:spPr>
              <a:xfrm rot="18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1" name="椭圆 230"/>
              <p:cNvSpPr/>
              <p:nvPr/>
            </p:nvSpPr>
            <p:spPr>
              <a:xfrm rot="28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2" name="椭圆 231"/>
              <p:cNvSpPr/>
              <p:nvPr/>
            </p:nvSpPr>
            <p:spPr>
              <a:xfrm rot="79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3" name="椭圆 232"/>
              <p:cNvSpPr/>
              <p:nvPr/>
            </p:nvSpPr>
            <p:spPr>
              <a:xfrm rot="90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4" name="椭圆 233"/>
              <p:cNvSpPr/>
              <p:nvPr/>
            </p:nvSpPr>
            <p:spPr>
              <a:xfrm rot="120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5" name="椭圆 234"/>
              <p:cNvSpPr/>
              <p:nvPr/>
            </p:nvSpPr>
            <p:spPr>
              <a:xfrm rot="13114285">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6" name="椭圆 235"/>
              <p:cNvSpPr/>
              <p:nvPr/>
            </p:nvSpPr>
            <p:spPr>
              <a:xfrm rot="1414285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nvGrpSpPr>
              <p:cNvPr id="8269" name="组合 236"/>
              <p:cNvGrpSpPr/>
              <p:nvPr/>
            </p:nvGrpSpPr>
            <p:grpSpPr>
              <a:xfrm>
                <a:off x="2084209" y="814147"/>
                <a:ext cx="4173518" cy="4173518"/>
                <a:chOff x="2084209" y="814147"/>
                <a:chExt cx="4173518" cy="4173518"/>
              </a:xfrm>
            </p:grpSpPr>
            <p:sp>
              <p:nvSpPr>
                <p:cNvPr id="238" name="椭圆 237"/>
                <p:cNvSpPr/>
                <p:nvPr/>
              </p:nvSpPr>
              <p:spPr>
                <a:xfrm rot="-54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9" name="椭圆 238"/>
                <p:cNvSpPr/>
                <p:nvPr/>
              </p:nvSpPr>
              <p:spPr>
                <a:xfrm rot="-4371429">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0" name="椭圆 239"/>
                <p:cNvSpPr/>
                <p:nvPr/>
              </p:nvSpPr>
              <p:spPr>
                <a:xfrm rot="-257143">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1" name="椭圆 240"/>
                <p:cNvSpPr/>
                <p:nvPr/>
              </p:nvSpPr>
              <p:spPr>
                <a:xfrm rot="7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2" name="椭圆 241"/>
                <p:cNvSpPr/>
                <p:nvPr/>
              </p:nvSpPr>
              <p:spPr>
                <a:xfrm rot="38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3" name="椭圆 242"/>
                <p:cNvSpPr/>
                <p:nvPr/>
              </p:nvSpPr>
              <p:spPr>
                <a:xfrm rot="48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4" name="椭圆 243"/>
                <p:cNvSpPr/>
                <p:nvPr/>
              </p:nvSpPr>
              <p:spPr>
                <a:xfrm rot="59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5" name="椭圆 244"/>
                <p:cNvSpPr/>
                <p:nvPr/>
              </p:nvSpPr>
              <p:spPr>
                <a:xfrm rot="69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6" name="椭圆 245"/>
                <p:cNvSpPr/>
                <p:nvPr/>
              </p:nvSpPr>
              <p:spPr>
                <a:xfrm rot="100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7" name="椭圆 246"/>
                <p:cNvSpPr/>
                <p:nvPr/>
              </p:nvSpPr>
              <p:spPr>
                <a:xfrm rot="110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8" name="椭圆 247"/>
                <p:cNvSpPr/>
                <p:nvPr/>
              </p:nvSpPr>
              <p:spPr>
                <a:xfrm rot="1517142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11" name="组合 248"/>
          <p:cNvGrpSpPr/>
          <p:nvPr/>
        </p:nvGrpSpPr>
        <p:grpSpPr>
          <a:xfrm>
            <a:off x="4723448" y="2267585"/>
            <a:ext cx="646112" cy="647700"/>
            <a:chOff x="753978" y="1996508"/>
            <a:chExt cx="647250" cy="647250"/>
          </a:xfrm>
        </p:grpSpPr>
        <p:sp>
          <p:nvSpPr>
            <p:cNvPr id="8282" name="文本框 249"/>
            <p:cNvSpPr txBox="1"/>
            <p:nvPr/>
          </p:nvSpPr>
          <p:spPr>
            <a:xfrm>
              <a:off x="909161" y="2067694"/>
              <a:ext cx="336884" cy="368044"/>
            </a:xfrm>
            <a:prstGeom prst="rect">
              <a:avLst/>
            </a:prstGeom>
            <a:noFill/>
            <a:ln w="9525">
              <a:noFill/>
            </a:ln>
          </p:spPr>
          <p:txBody>
            <a:bodyPr anchor="t">
              <a:spAutoFit/>
            </a:bodyPr>
            <a:p>
              <a:pPr algn="ctr" eaLnBrk="0" hangingPunct="0"/>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4</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8283" name="组合 250"/>
            <p:cNvGrpSpPr/>
            <p:nvPr/>
          </p:nvGrpSpPr>
          <p:grpSpPr>
            <a:xfrm>
              <a:off x="753978" y="1996508"/>
              <a:ext cx="647250" cy="647250"/>
              <a:chOff x="2084209" y="814147"/>
              <a:chExt cx="4173518" cy="4173518"/>
            </a:xfrm>
          </p:grpSpPr>
          <p:sp>
            <p:nvSpPr>
              <p:cNvPr id="252" name="椭圆 251"/>
              <p:cNvSpPr/>
              <p:nvPr/>
            </p:nvSpPr>
            <p:spPr>
              <a:xfrm rot="9211764">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3" name="椭圆 252"/>
              <p:cNvSpPr/>
              <p:nvPr/>
            </p:nvSpPr>
            <p:spPr>
              <a:xfrm rot="-33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4" name="椭圆 253"/>
              <p:cNvSpPr/>
              <p:nvPr/>
            </p:nvSpPr>
            <p:spPr>
              <a:xfrm rot="-2314286">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5" name="椭圆 254"/>
              <p:cNvSpPr/>
              <p:nvPr/>
            </p:nvSpPr>
            <p:spPr>
              <a:xfrm rot="-1285714">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6" name="椭圆 255"/>
              <p:cNvSpPr/>
              <p:nvPr/>
            </p:nvSpPr>
            <p:spPr>
              <a:xfrm rot="1800000">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7" name="椭圆 256"/>
              <p:cNvSpPr/>
              <p:nvPr/>
            </p:nvSpPr>
            <p:spPr>
              <a:xfrm rot="28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8" name="椭圆 257"/>
              <p:cNvSpPr/>
              <p:nvPr/>
            </p:nvSpPr>
            <p:spPr>
              <a:xfrm rot="79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9" name="椭圆 258"/>
              <p:cNvSpPr/>
              <p:nvPr/>
            </p:nvSpPr>
            <p:spPr>
              <a:xfrm rot="9000000">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0" name="椭圆 259"/>
              <p:cNvSpPr/>
              <p:nvPr/>
            </p:nvSpPr>
            <p:spPr>
              <a:xfrm rot="12085714">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1" name="椭圆 260"/>
              <p:cNvSpPr/>
              <p:nvPr/>
            </p:nvSpPr>
            <p:spPr>
              <a:xfrm rot="13114285">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2" name="椭圆 261"/>
              <p:cNvSpPr/>
              <p:nvPr/>
            </p:nvSpPr>
            <p:spPr>
              <a:xfrm rot="1414285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nvGrpSpPr>
              <p:cNvPr id="8295" name="组合 262"/>
              <p:cNvGrpSpPr/>
              <p:nvPr/>
            </p:nvGrpSpPr>
            <p:grpSpPr>
              <a:xfrm>
                <a:off x="2084209" y="814147"/>
                <a:ext cx="4173518" cy="4173518"/>
                <a:chOff x="2084209" y="814147"/>
                <a:chExt cx="4173518" cy="4173518"/>
              </a:xfrm>
            </p:grpSpPr>
            <p:sp>
              <p:nvSpPr>
                <p:cNvPr id="264" name="椭圆 263"/>
                <p:cNvSpPr/>
                <p:nvPr/>
              </p:nvSpPr>
              <p:spPr>
                <a:xfrm rot="-54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5" name="椭圆 264"/>
                <p:cNvSpPr/>
                <p:nvPr/>
              </p:nvSpPr>
              <p:spPr>
                <a:xfrm rot="-4371429">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6" name="椭圆 265"/>
                <p:cNvSpPr/>
                <p:nvPr/>
              </p:nvSpPr>
              <p:spPr>
                <a:xfrm rot="-257143">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7" name="椭圆 266"/>
                <p:cNvSpPr/>
                <p:nvPr/>
              </p:nvSpPr>
              <p:spPr>
                <a:xfrm rot="771428">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8" name="椭圆 267"/>
                <p:cNvSpPr/>
                <p:nvPr/>
              </p:nvSpPr>
              <p:spPr>
                <a:xfrm rot="38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9" name="椭圆 268"/>
                <p:cNvSpPr/>
                <p:nvPr/>
              </p:nvSpPr>
              <p:spPr>
                <a:xfrm rot="48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0" name="椭圆 269"/>
                <p:cNvSpPr/>
                <p:nvPr/>
              </p:nvSpPr>
              <p:spPr>
                <a:xfrm rot="59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1" name="椭圆 270"/>
                <p:cNvSpPr/>
                <p:nvPr/>
              </p:nvSpPr>
              <p:spPr>
                <a:xfrm rot="694285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2" name="椭圆 271"/>
                <p:cNvSpPr/>
                <p:nvPr/>
              </p:nvSpPr>
              <p:spPr>
                <a:xfrm rot="10028571">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3" name="椭圆 272"/>
                <p:cNvSpPr/>
                <p:nvPr/>
              </p:nvSpPr>
              <p:spPr>
                <a:xfrm rot="11057142">
                  <a:off x="2617435" y="814147"/>
                  <a:ext cx="3107065"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4" name="椭圆 273"/>
                <p:cNvSpPr/>
                <p:nvPr/>
              </p:nvSpPr>
              <p:spPr>
                <a:xfrm rot="15171427">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grpSp>
      </p:grpSp>
      <p:grpSp>
        <p:nvGrpSpPr>
          <p:cNvPr id="4" name="组合 195"/>
          <p:cNvGrpSpPr/>
          <p:nvPr/>
        </p:nvGrpSpPr>
        <p:grpSpPr>
          <a:xfrm>
            <a:off x="719773" y="3536950"/>
            <a:ext cx="647700" cy="646113"/>
            <a:chOff x="753978" y="1996508"/>
            <a:chExt cx="647250" cy="647250"/>
          </a:xfrm>
        </p:grpSpPr>
        <p:sp>
          <p:nvSpPr>
            <p:cNvPr id="6" name="文本框 156"/>
            <p:cNvSpPr txBox="1"/>
            <p:nvPr/>
          </p:nvSpPr>
          <p:spPr>
            <a:xfrm>
              <a:off x="909161" y="2067694"/>
              <a:ext cx="336884" cy="368948"/>
            </a:xfrm>
            <a:prstGeom prst="rect">
              <a:avLst/>
            </a:prstGeom>
            <a:noFill/>
            <a:ln w="9525">
              <a:noFill/>
            </a:ln>
          </p:spPr>
          <p:txBody>
            <a:bodyPr anchor="t">
              <a:spAutoFit/>
            </a:bodyPr>
            <a:p>
              <a:pPr algn="ctr" eaLnBrk="0" hangingPunct="0"/>
              <a:r>
                <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rPr>
                <a:t>5</a:t>
              </a:r>
              <a:endParaRPr lang="en-US" altLang="zh-CN" sz="18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7" name="组合 171"/>
            <p:cNvGrpSpPr/>
            <p:nvPr/>
          </p:nvGrpSpPr>
          <p:grpSpPr>
            <a:xfrm>
              <a:off x="753978" y="1996508"/>
              <a:ext cx="647250" cy="647250"/>
              <a:chOff x="2084209" y="814147"/>
              <a:chExt cx="4173518" cy="4173518"/>
            </a:xfrm>
          </p:grpSpPr>
          <p:sp>
            <p:nvSpPr>
              <p:cNvPr id="9" name="椭圆 172"/>
              <p:cNvSpPr/>
              <p:nvPr/>
            </p:nvSpPr>
            <p:spPr>
              <a:xfrm rot="921176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173"/>
              <p:cNvSpPr/>
              <p:nvPr/>
            </p:nvSpPr>
            <p:spPr>
              <a:xfrm rot="-33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2" name="椭圆 174"/>
              <p:cNvSpPr/>
              <p:nvPr/>
            </p:nvSpPr>
            <p:spPr>
              <a:xfrm rot="-2314286">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3" name="椭圆 175"/>
              <p:cNvSpPr/>
              <p:nvPr/>
            </p:nvSpPr>
            <p:spPr>
              <a:xfrm rot="-12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76"/>
              <p:cNvSpPr/>
              <p:nvPr/>
            </p:nvSpPr>
            <p:spPr>
              <a:xfrm rot="18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77"/>
              <p:cNvSpPr/>
              <p:nvPr/>
            </p:nvSpPr>
            <p:spPr>
              <a:xfrm rot="2828571">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6" name="椭圆 178"/>
              <p:cNvSpPr/>
              <p:nvPr/>
            </p:nvSpPr>
            <p:spPr>
              <a:xfrm rot="7971428">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79"/>
              <p:cNvSpPr/>
              <p:nvPr/>
            </p:nvSpPr>
            <p:spPr>
              <a:xfrm rot="9000000">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80"/>
              <p:cNvSpPr/>
              <p:nvPr/>
            </p:nvSpPr>
            <p:spPr>
              <a:xfrm rot="12085714">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181"/>
              <p:cNvSpPr/>
              <p:nvPr/>
            </p:nvSpPr>
            <p:spPr>
              <a:xfrm rot="13114285">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0" name="椭圆 182"/>
              <p:cNvSpPr/>
              <p:nvPr/>
            </p:nvSpPr>
            <p:spPr>
              <a:xfrm rot="1414285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nvGrpSpPr>
              <p:cNvPr id="21" name="组合 183"/>
              <p:cNvGrpSpPr/>
              <p:nvPr/>
            </p:nvGrpSpPr>
            <p:grpSpPr>
              <a:xfrm>
                <a:off x="2084209" y="814147"/>
                <a:ext cx="4173518" cy="4173518"/>
                <a:chOff x="2084209" y="814147"/>
                <a:chExt cx="4173518" cy="4173518"/>
              </a:xfrm>
            </p:grpSpPr>
            <p:sp>
              <p:nvSpPr>
                <p:cNvPr id="22" name="椭圆 184"/>
                <p:cNvSpPr/>
                <p:nvPr/>
              </p:nvSpPr>
              <p:spPr>
                <a:xfrm rot="-5400000">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3" name="椭圆 185"/>
                <p:cNvSpPr/>
                <p:nvPr/>
              </p:nvSpPr>
              <p:spPr>
                <a:xfrm rot="-4371429">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186"/>
                <p:cNvSpPr/>
                <p:nvPr/>
              </p:nvSpPr>
              <p:spPr>
                <a:xfrm rot="-257143">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187"/>
                <p:cNvSpPr/>
                <p:nvPr/>
              </p:nvSpPr>
              <p:spPr>
                <a:xfrm rot="771428">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188"/>
                <p:cNvSpPr/>
                <p:nvPr/>
              </p:nvSpPr>
              <p:spPr>
                <a:xfrm rot="3857142">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189"/>
                <p:cNvSpPr/>
                <p:nvPr/>
              </p:nvSpPr>
              <p:spPr>
                <a:xfrm rot="4885714">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190"/>
                <p:cNvSpPr/>
                <p:nvPr/>
              </p:nvSpPr>
              <p:spPr>
                <a:xfrm rot="5914286">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191"/>
                <p:cNvSpPr/>
                <p:nvPr/>
              </p:nvSpPr>
              <p:spPr>
                <a:xfrm rot="694285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192"/>
                <p:cNvSpPr/>
                <p:nvPr/>
              </p:nvSpPr>
              <p:spPr>
                <a:xfrm rot="10028571">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193"/>
                <p:cNvSpPr/>
                <p:nvPr/>
              </p:nvSpPr>
              <p:spPr>
                <a:xfrm rot="11057142">
                  <a:off x="2616128" y="814147"/>
                  <a:ext cx="3109680"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194"/>
                <p:cNvSpPr/>
                <p:nvPr/>
              </p:nvSpPr>
              <p:spPr>
                <a:xfrm rot="15171427">
                  <a:off x="2617428" y="814146"/>
                  <a:ext cx="31070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61" name="矩形 157"/>
          <p:cNvSpPr/>
          <p:nvPr/>
        </p:nvSpPr>
        <p:spPr>
          <a:xfrm>
            <a:off x="1375410" y="3463290"/>
            <a:ext cx="3408680" cy="275590"/>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1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Real-world examples and interactive quizzes</a:t>
            </a:r>
            <a:endParaRPr kumimoji="0" lang="en-US" altLang="en-US" sz="1200" b="1" i="0" u="none" strike="noStrike" kern="1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64" name="TextBox 61"/>
          <p:cNvSpPr txBox="1"/>
          <p:nvPr/>
        </p:nvSpPr>
        <p:spPr>
          <a:xfrm>
            <a:off x="1385888" y="3643948"/>
            <a:ext cx="2725737" cy="615950"/>
          </a:xfrm>
          <a:prstGeom prst="rect">
            <a:avLst/>
          </a:prstGeom>
          <a:noFill/>
          <a:ln w="9525">
            <a:noFill/>
          </a:ln>
        </p:spPr>
        <p:txBody>
          <a:bodyPr lIns="57934" tIns="28967" rIns="57934" bIns="28967" anchor="t">
            <a:spAutoFit/>
          </a:bodyPr>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Arial" panose="020B0604020202020204" pitchFamily="34" charset="0"/>
                <a:sym typeface="+mn-ea"/>
              </a:rPr>
              <a:t>Twitter Hack (2020):</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Arial" panose="020B0604020202020204" pitchFamily="34" charset="0"/>
                <a:sym typeface="+mn-ea"/>
              </a:rPr>
              <a:t>Sony Pictures Hack (2014):</a:t>
            </a:r>
            <a:endParaRPr lang="en-US" altLang="en-US" sz="7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dirty="0">
                <a:solidFill>
                  <a:schemeClr val="bg1"/>
                </a:solidFill>
                <a:latin typeface="Arial" panose="020B0604020202020204" pitchFamily="34" charset="0"/>
                <a:ea typeface="Arial" panose="020B0604020202020204" pitchFamily="34" charset="0"/>
                <a:sym typeface="+mn-ea"/>
              </a:rPr>
              <a:t>Google &amp; Facebook Scam (2013–2015):</a:t>
            </a:r>
            <a:endParaRPr lang="en-US" altLang="en-US" sz="700" dirty="0">
              <a:solidFill>
                <a:schemeClr val="bg1"/>
              </a:solidFill>
              <a:latin typeface="Arial" panose="020B0604020202020204" pitchFamily="34" charset="0"/>
              <a:ea typeface="Arial" panose="020B0604020202020204" pitchFamily="34" charset="0"/>
            </a:endParaRPr>
          </a:p>
          <a:p>
            <a:pPr marL="171450" indent="-171450" eaLnBrk="0" hangingPunct="0">
              <a:lnSpc>
                <a:spcPct val="130000"/>
              </a:lnSpc>
              <a:buFont typeface="Wingdings" panose="05000000000000000000" charset="0"/>
              <a:buChar char="Ø"/>
            </a:pPr>
            <a:r>
              <a:rPr lang="en-US" altLang="en-US" sz="700" b="1" kern="10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interactive quizzes</a:t>
            </a:r>
            <a:endParaRPr lang="en-US" altLang="en-US" sz="5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54" grpId="0"/>
      <p:bldP spid="158" grpId="0"/>
      <p:bldP spid="159" grpId="0"/>
      <p:bldP spid="162" grpId="0"/>
      <p:bldP spid="163" grpId="0"/>
      <p:bldP spid="166" grpId="0"/>
      <p:bldP spid="167" grpId="0"/>
      <p:bldP spid="170" grpId="0"/>
      <p:bldP spid="171" grpId="0"/>
      <p:bldP spid="61"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917575" y="419100"/>
            <a:ext cx="3480435" cy="36830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en-US" sz="1800" b="1" kern="100" cap="all"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Introduction to Phishing</a:t>
            </a:r>
            <a:endParaRPr kumimoji="0" lang="en-US" altLang="en-US" sz="18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1" name="TextBox 61"/>
          <p:cNvSpPr txBox="1"/>
          <p:nvPr/>
        </p:nvSpPr>
        <p:spPr>
          <a:xfrm>
            <a:off x="4153218" y="2211388"/>
            <a:ext cx="4402137" cy="1256030"/>
          </a:xfrm>
          <a:prstGeom prst="rect">
            <a:avLst/>
          </a:prstGeom>
          <a:noFill/>
          <a:ln w="9525">
            <a:noFill/>
          </a:ln>
        </p:spPr>
        <p:txBody>
          <a:bodyPr lIns="57934" tIns="28967" rIns="57934" bIns="28967" anchor="t">
            <a:spAutoFit/>
          </a:bodyPr>
          <a:p>
            <a:pPr eaLnBrk="0" hangingPunct="0">
              <a:lnSpc>
                <a:spcPct val="130000"/>
              </a:lnSpc>
            </a:pPr>
            <a:r>
              <a:rPr lang="en-US" altLang="en-US" sz="1200" dirty="0">
                <a:solidFill>
                  <a:schemeClr val="bg1"/>
                </a:solidFill>
                <a:latin typeface="Arial" panose="020B0604020202020204" pitchFamily="34" charset="0"/>
                <a:ea typeface="Arial" panose="020B0604020202020204" pitchFamily="34" charset="0"/>
              </a:rPr>
              <a:t>Phishing is a type of cyberattack where attackers impersonate legitimate sources (like banks, companies, or colleagues) to trick individuals into revealing sensitive information such as passwords, credit card numbers, or login credentials. It usually occurs through email, messages, or fake websites.</a:t>
            </a:r>
            <a:endParaRPr lang="zh-CN" altLang="en-US" sz="1200" dirty="0">
              <a:solidFill>
                <a:schemeClr val="bg1"/>
              </a:solidFill>
              <a:latin typeface="Arial" panose="020B0604020202020204" pitchFamily="34" charset="0"/>
              <a:ea typeface="Arial" panose="020B0604020202020204" pitchFamily="34" charset="0"/>
            </a:endParaRPr>
          </a:p>
        </p:txBody>
      </p:sp>
      <p:pic>
        <p:nvPicPr>
          <p:cNvPr id="4" name="Picture 3" descr="C:\Users\Owolabi Paul\Downloads\Phishing account-bro.pngPhishing account-bro"/>
          <p:cNvPicPr>
            <a:picLocks noChangeAspect="1"/>
          </p:cNvPicPr>
          <p:nvPr/>
        </p:nvPicPr>
        <p:blipFill>
          <a:blip r:embed="rId1"/>
          <a:srcRect t="14" b="14"/>
          <a:stretch>
            <a:fillRect/>
          </a:stretch>
        </p:blipFill>
        <p:spPr>
          <a:xfrm>
            <a:off x="828040" y="1203325"/>
            <a:ext cx="2872105" cy="2872105"/>
          </a:xfrm>
          <a:prstGeom prst="rect">
            <a:avLst/>
          </a:prstGeom>
        </p:spPr>
      </p:pic>
      <p:sp>
        <p:nvSpPr>
          <p:cNvPr id="2" name="Text Box 1"/>
          <p:cNvSpPr txBox="1"/>
          <p:nvPr/>
        </p:nvSpPr>
        <p:spPr>
          <a:xfrm>
            <a:off x="4068445" y="1707515"/>
            <a:ext cx="4572000" cy="306705"/>
          </a:xfrm>
          <a:prstGeom prst="rect">
            <a:avLst/>
          </a:prstGeom>
          <a:noFill/>
        </p:spPr>
        <p:txBody>
          <a:bodyPr wrap="square" rtlCol="0" anchor="t">
            <a:spAutoFit/>
          </a:bodyPr>
          <a:p>
            <a:pPr marL="171450" indent="-171450">
              <a:buFont typeface="Wingdings" panose="05000000000000000000" charset="0"/>
              <a:buChar char="Ø"/>
            </a:pPr>
            <a:r>
              <a:rPr lang="en-US" altLang="en-US" sz="1400" b="1" dirty="0">
                <a:solidFill>
                  <a:schemeClr val="bg1"/>
                </a:solidFill>
                <a:latin typeface="+mj-lt"/>
                <a:cs typeface="+mj-lt"/>
                <a:sym typeface="+mn-ea"/>
              </a:rPr>
              <a:t>Definition of phishing</a:t>
            </a:r>
            <a:endParaRPr lang="en-US" altLang="en-US" sz="1400" b="1" dirty="0">
              <a:solidFill>
                <a:schemeClr val="bg1"/>
              </a:solidFill>
              <a:latin typeface="+mj-lt"/>
              <a:cs typeface="+mj-lt"/>
              <a:sym typeface="+mn-ea"/>
            </a:endParaRPr>
          </a:p>
        </p:txBody>
      </p:sp>
      <p:grpSp>
        <p:nvGrpSpPr>
          <p:cNvPr id="5" name="组合 11"/>
          <p:cNvGrpSpPr/>
          <p:nvPr/>
        </p:nvGrpSpPr>
        <p:grpSpPr>
          <a:xfrm>
            <a:off x="560070" y="407670"/>
            <a:ext cx="316230" cy="354330"/>
            <a:chOff x="753978" y="1945178"/>
            <a:chExt cx="647250" cy="698580"/>
          </a:xfrm>
        </p:grpSpPr>
        <p:sp>
          <p:nvSpPr>
            <p:cNvPr id="27652" name="文本框 12"/>
            <p:cNvSpPr txBox="1"/>
            <p:nvPr/>
          </p:nvSpPr>
          <p:spPr>
            <a:xfrm>
              <a:off x="896945" y="1945178"/>
              <a:ext cx="322325" cy="490758"/>
            </a:xfrm>
            <a:prstGeom prst="rect">
              <a:avLst/>
            </a:prstGeom>
            <a:noFill/>
            <a:ln w="9525">
              <a:noFill/>
            </a:ln>
          </p:spPr>
          <p:txBody>
            <a:bodyPr anchor="t">
              <a:noAutofit/>
            </a:bodyPr>
            <a:p>
              <a:pPr algn="ctr" eaLnBrk="0" hangingPunct="0"/>
              <a:r>
                <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rPr>
                <a:t>1</a:t>
              </a:r>
              <a:endPar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27653"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27665"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 name="Flowchart: Terminator 35"/>
          <p:cNvSpPr/>
          <p:nvPr/>
        </p:nvSpPr>
        <p:spPr>
          <a:xfrm>
            <a:off x="1188085" y="1059180"/>
            <a:ext cx="1296035" cy="299085"/>
          </a:xfrm>
          <a:prstGeom prst="flowChartTerminator">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grpSp>
        <p:nvGrpSpPr>
          <p:cNvPr id="14342" name="组合 40"/>
          <p:cNvGrpSpPr/>
          <p:nvPr/>
        </p:nvGrpSpPr>
        <p:grpSpPr>
          <a:xfrm>
            <a:off x="6424613" y="2644140"/>
            <a:ext cx="2149475" cy="1127847"/>
            <a:chOff x="5984874" y="2257364"/>
            <a:chExt cx="2150631" cy="1127729"/>
          </a:xfrm>
        </p:grpSpPr>
        <p:sp>
          <p:nvSpPr>
            <p:cNvPr id="13322" name="Text Box 10"/>
            <p:cNvSpPr txBox="1"/>
            <p:nvPr/>
          </p:nvSpPr>
          <p:spPr>
            <a:xfrm>
              <a:off x="6026171" y="2257364"/>
              <a:ext cx="2109334" cy="199369"/>
            </a:xfrm>
            <a:prstGeom prst="rect">
              <a:avLst/>
            </a:prstGeom>
            <a:noFill/>
            <a:ln w="9525">
              <a:noFill/>
            </a:ln>
          </p:spPr>
          <p:txBody>
            <a:bodyPr lIns="45720" tIns="22860" rIns="45720" bIns="22860" anchor="t">
              <a:spAutoFit/>
            </a:bodyPr>
            <a:p>
              <a:pPr algn="ctr" defTabSz="1087755" eaLnBrk="0" hangingPunct="0"/>
              <a:r>
                <a:rPr lang="en-US" altLang="en-US" sz="1000" b="1" dirty="0">
                  <a:solidFill>
                    <a:schemeClr val="bg1"/>
                  </a:solidFill>
                  <a:latin typeface="Arial" panose="020B0604020202020204" pitchFamily="34" charset="0"/>
                  <a:ea typeface="Arial" panose="020B0604020202020204" pitchFamily="34" charset="0"/>
                </a:rPr>
                <a:t>Pharming:</a:t>
              </a:r>
              <a:endParaRPr lang="en-US" altLang="en-US" sz="1000" b="1" dirty="0">
                <a:solidFill>
                  <a:schemeClr val="bg1"/>
                </a:solidFill>
                <a:latin typeface="Arial" panose="020B0604020202020204" pitchFamily="34" charset="0"/>
                <a:ea typeface="Arial" panose="020B0604020202020204" pitchFamily="34" charset="0"/>
              </a:endParaRPr>
            </a:p>
          </p:txBody>
        </p:sp>
        <p:sp>
          <p:nvSpPr>
            <p:cNvPr id="13323" name="Rectangle 380"/>
            <p:cNvSpPr/>
            <p:nvPr/>
          </p:nvSpPr>
          <p:spPr>
            <a:xfrm>
              <a:off x="5984874" y="2463169"/>
              <a:ext cx="2150631" cy="921924"/>
            </a:xfrm>
            <a:prstGeom prst="rect">
              <a:avLst/>
            </a:prstGeom>
            <a:noFill/>
            <a:ln w="9525">
              <a:noFill/>
            </a:ln>
          </p:spPr>
          <p:txBody>
            <a:bodyPr anchor="t">
              <a:spAutoFit/>
            </a:bodyPr>
            <a:p>
              <a:pPr algn="ctr" defTabSz="1087755" eaLnBrk="0" hangingPunct="0">
                <a:lnSpc>
                  <a:spcPct val="150000"/>
                </a:lnSpc>
              </a:pPr>
              <a:r>
                <a:rPr lang="en-US" altLang="en-US" sz="900" dirty="0">
                  <a:solidFill>
                    <a:schemeClr val="bg1"/>
                  </a:solidFill>
                  <a:latin typeface="Arial" panose="020B0604020202020204" pitchFamily="34" charset="0"/>
                  <a:ea typeface="Arial" panose="020B0604020202020204" pitchFamily="34" charset="0"/>
                </a:rPr>
                <a:t>Redirecting users from legitimate websites to fake ones without their knowledge, often through malware or DNS poisoning</a:t>
              </a:r>
              <a:endParaRPr lang="en-US" altLang="en-US" sz="900" dirty="0">
                <a:solidFill>
                  <a:schemeClr val="bg1"/>
                </a:solidFill>
                <a:latin typeface="Arial" panose="020B0604020202020204" pitchFamily="34" charset="0"/>
                <a:ea typeface="Arial" panose="020B0604020202020204" pitchFamily="34" charset="0"/>
              </a:endParaRPr>
            </a:p>
          </p:txBody>
        </p:sp>
      </p:grpSp>
      <p:grpSp>
        <p:nvGrpSpPr>
          <p:cNvPr id="14344" name="组合 50"/>
          <p:cNvGrpSpPr/>
          <p:nvPr/>
        </p:nvGrpSpPr>
        <p:grpSpPr>
          <a:xfrm>
            <a:off x="6443663" y="1131570"/>
            <a:ext cx="2149475" cy="1127847"/>
            <a:chOff x="5984874" y="2257364"/>
            <a:chExt cx="2150631" cy="1127729"/>
          </a:xfrm>
        </p:grpSpPr>
        <p:sp>
          <p:nvSpPr>
            <p:cNvPr id="13328" name="Text Box 10"/>
            <p:cNvSpPr txBox="1"/>
            <p:nvPr/>
          </p:nvSpPr>
          <p:spPr>
            <a:xfrm>
              <a:off x="6026171" y="2257364"/>
              <a:ext cx="2109334" cy="199369"/>
            </a:xfrm>
            <a:prstGeom prst="rect">
              <a:avLst/>
            </a:prstGeom>
            <a:noFill/>
            <a:ln w="9525">
              <a:noFill/>
            </a:ln>
          </p:spPr>
          <p:txBody>
            <a:bodyPr lIns="45720" tIns="22860" rIns="45720" bIns="22860" anchor="t">
              <a:spAutoFit/>
            </a:bodyPr>
            <a:p>
              <a:pPr algn="ctr" defTabSz="1087755" eaLnBrk="0" hangingPunct="0"/>
              <a:r>
                <a:rPr lang="en-US" altLang="en-US" sz="1000" b="1" dirty="0">
                  <a:solidFill>
                    <a:schemeClr val="bg1"/>
                  </a:solidFill>
                  <a:latin typeface="Arial" panose="020B0604020202020204" pitchFamily="34" charset="0"/>
                  <a:ea typeface="Arial" panose="020B0604020202020204" pitchFamily="34" charset="0"/>
                </a:rPr>
                <a:t>Smishing (SMS Phishing):</a:t>
              </a:r>
              <a:endParaRPr lang="en-US" altLang="en-US" sz="1000" b="1" dirty="0">
                <a:solidFill>
                  <a:schemeClr val="bg1"/>
                </a:solidFill>
                <a:latin typeface="Arial" panose="020B0604020202020204" pitchFamily="34" charset="0"/>
                <a:ea typeface="Arial" panose="020B0604020202020204" pitchFamily="34" charset="0"/>
              </a:endParaRPr>
            </a:p>
          </p:txBody>
        </p:sp>
        <p:sp>
          <p:nvSpPr>
            <p:cNvPr id="13329" name="Rectangle 380"/>
            <p:cNvSpPr/>
            <p:nvPr/>
          </p:nvSpPr>
          <p:spPr>
            <a:xfrm>
              <a:off x="5984874" y="2463169"/>
              <a:ext cx="2150631" cy="921924"/>
            </a:xfrm>
            <a:prstGeom prst="rect">
              <a:avLst/>
            </a:prstGeom>
            <a:noFill/>
            <a:ln w="9525">
              <a:noFill/>
            </a:ln>
          </p:spPr>
          <p:txBody>
            <a:bodyPr anchor="t">
              <a:spAutoFit/>
            </a:bodyPr>
            <a:p>
              <a:pPr algn="ctr" defTabSz="1087755" eaLnBrk="0" hangingPunct="0">
                <a:lnSpc>
                  <a:spcPct val="150000"/>
                </a:lnSpc>
              </a:pPr>
              <a:r>
                <a:rPr lang="en-US" altLang="en-US" sz="900" dirty="0">
                  <a:solidFill>
                    <a:schemeClr val="bg1"/>
                  </a:solidFill>
                  <a:latin typeface="Arial" panose="020B0604020202020204" pitchFamily="34" charset="0"/>
                  <a:ea typeface="Arial" panose="020B0604020202020204" pitchFamily="34" charset="0"/>
                </a:rPr>
                <a:t>Fraudulent messages sent via SMS/text, often containing malicious links or urgent requests zfor information</a:t>
              </a:r>
              <a:endParaRPr lang="en-US" altLang="en-US" sz="900" dirty="0">
                <a:solidFill>
                  <a:schemeClr val="bg1"/>
                </a:solidFill>
                <a:latin typeface="Arial" panose="020B0604020202020204" pitchFamily="34" charset="0"/>
                <a:ea typeface="Arial" panose="020B0604020202020204" pitchFamily="34" charset="0"/>
              </a:endParaRPr>
            </a:p>
          </p:txBody>
        </p:sp>
      </p:grpSp>
      <p:grpSp>
        <p:nvGrpSpPr>
          <p:cNvPr id="14345" name="组合 53"/>
          <p:cNvGrpSpPr/>
          <p:nvPr/>
        </p:nvGrpSpPr>
        <p:grpSpPr>
          <a:xfrm>
            <a:off x="732473" y="2643823"/>
            <a:ext cx="2149475" cy="1128458"/>
            <a:chOff x="5984874" y="2257364"/>
            <a:chExt cx="2150631" cy="1127266"/>
          </a:xfrm>
        </p:grpSpPr>
        <p:sp>
          <p:nvSpPr>
            <p:cNvPr id="13331" name="Text Box 10"/>
            <p:cNvSpPr txBox="1"/>
            <p:nvPr/>
          </p:nvSpPr>
          <p:spPr>
            <a:xfrm>
              <a:off x="6026171" y="2257364"/>
              <a:ext cx="2109334" cy="199179"/>
            </a:xfrm>
            <a:prstGeom prst="rect">
              <a:avLst/>
            </a:prstGeom>
            <a:noFill/>
            <a:ln w="9525">
              <a:noFill/>
            </a:ln>
          </p:spPr>
          <p:txBody>
            <a:bodyPr lIns="45720" tIns="22860" rIns="45720" bIns="22860" anchor="t">
              <a:spAutoFit/>
            </a:bodyPr>
            <a:p>
              <a:pPr algn="ctr" defTabSz="1087755" eaLnBrk="0" hangingPunct="0"/>
              <a:r>
                <a:rPr lang="en-US" altLang="en-US" sz="1000" b="1" dirty="0">
                  <a:solidFill>
                    <a:schemeClr val="bg1"/>
                  </a:solidFill>
                  <a:latin typeface="Arial" panose="020B0604020202020204" pitchFamily="34" charset="0"/>
                  <a:ea typeface="Arial" panose="020B0604020202020204" pitchFamily="34" charset="0"/>
                </a:rPr>
                <a:t>Spear Phishing:</a:t>
              </a:r>
              <a:endParaRPr lang="en-US" altLang="en-US" sz="1000" b="1" dirty="0">
                <a:solidFill>
                  <a:schemeClr val="bg1"/>
                </a:solidFill>
                <a:latin typeface="Arial" panose="020B0604020202020204" pitchFamily="34" charset="0"/>
                <a:ea typeface="Arial" panose="020B0604020202020204" pitchFamily="34" charset="0"/>
              </a:endParaRPr>
            </a:p>
          </p:txBody>
        </p:sp>
        <p:sp>
          <p:nvSpPr>
            <p:cNvPr id="56" name="Rectangle 380"/>
            <p:cNvSpPr/>
            <p:nvPr/>
          </p:nvSpPr>
          <p:spPr>
            <a:xfrm>
              <a:off x="5984874" y="2463584"/>
              <a:ext cx="2150631" cy="921046"/>
            </a:xfrm>
            <a:prstGeom prst="rect">
              <a:avLst/>
            </a:prstGeom>
          </p:spPr>
          <p:txBody>
            <a:bodyPr>
              <a:spAutoFit/>
            </a:bodyPr>
            <a:lstStyle/>
            <a:p>
              <a:pPr marL="0" marR="0" lvl="0" indent="0" algn="ctr" defTabSz="1087755" rtl="0" eaLnBrk="0" fontAlgn="base" latinLnBrk="0" hangingPunct="0">
                <a:lnSpc>
                  <a:spcPct val="150000"/>
                </a:lnSpc>
                <a:spcBef>
                  <a:spcPct val="0"/>
                </a:spcBef>
                <a:spcAft>
                  <a:spcPct val="0"/>
                </a:spcAft>
                <a:buClrTx/>
                <a:buSzTx/>
                <a:buFontTx/>
                <a:buNone/>
                <a:defRPr/>
              </a:pPr>
              <a:r>
                <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A targeted version of phishing aimed at specific individuals or organizations, using personal information to make the attack more convincing.</a:t>
              </a:r>
              <a:endPar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p:txBody>
        </p:sp>
      </p:grpSp>
      <p:grpSp>
        <p:nvGrpSpPr>
          <p:cNvPr id="14346" name="组合 56"/>
          <p:cNvGrpSpPr/>
          <p:nvPr/>
        </p:nvGrpSpPr>
        <p:grpSpPr>
          <a:xfrm>
            <a:off x="3491548" y="3795395"/>
            <a:ext cx="2149475" cy="1146873"/>
            <a:chOff x="5984874" y="2238952"/>
            <a:chExt cx="2150631" cy="1146710"/>
          </a:xfrm>
        </p:grpSpPr>
        <p:sp>
          <p:nvSpPr>
            <p:cNvPr id="13334" name="Text Box 10"/>
            <p:cNvSpPr txBox="1"/>
            <p:nvPr/>
          </p:nvSpPr>
          <p:spPr>
            <a:xfrm>
              <a:off x="6026171" y="2238952"/>
              <a:ext cx="2109334" cy="217774"/>
            </a:xfrm>
            <a:prstGeom prst="rect">
              <a:avLst/>
            </a:prstGeom>
            <a:noFill/>
            <a:ln w="9525">
              <a:noFill/>
            </a:ln>
          </p:spPr>
          <p:txBody>
            <a:bodyPr lIns="45720" tIns="22860" rIns="45720" bIns="22860" anchor="t">
              <a:noAutofit/>
            </a:bodyPr>
            <a:p>
              <a:pPr algn="ctr" defTabSz="1087755" eaLnBrk="0" hangingPunct="0"/>
              <a:r>
                <a:rPr lang="en-US" altLang="en-US" sz="1000" b="1" dirty="0">
                  <a:solidFill>
                    <a:schemeClr val="bg1"/>
                  </a:solidFill>
                  <a:latin typeface="Arial" panose="020B0604020202020204" pitchFamily="34" charset="0"/>
                  <a:ea typeface="Arial" panose="020B0604020202020204" pitchFamily="34" charset="0"/>
                </a:rPr>
                <a:t>Vishing (Voice Phishing):</a:t>
              </a:r>
              <a:endParaRPr lang="en-US" altLang="en-US" sz="1000" b="1" dirty="0">
                <a:solidFill>
                  <a:schemeClr val="bg1"/>
                </a:solidFill>
                <a:latin typeface="Arial" panose="020B0604020202020204" pitchFamily="34" charset="0"/>
                <a:ea typeface="Arial" panose="020B0604020202020204" pitchFamily="34" charset="0"/>
              </a:endParaRPr>
            </a:p>
          </p:txBody>
        </p:sp>
        <p:sp>
          <p:nvSpPr>
            <p:cNvPr id="59" name="Rectangle 380"/>
            <p:cNvSpPr/>
            <p:nvPr/>
          </p:nvSpPr>
          <p:spPr>
            <a:xfrm>
              <a:off x="5984874" y="2463773"/>
              <a:ext cx="2150631" cy="921889"/>
            </a:xfrm>
            <a:prstGeom prst="rect">
              <a:avLst/>
            </a:prstGeom>
          </p:spPr>
          <p:txBody>
            <a:bodyPr>
              <a:spAutoFit/>
            </a:bodyPr>
            <a:lstStyle/>
            <a:p>
              <a:pPr marL="0" marR="0" lvl="0" indent="0" algn="ctr" defTabSz="1087755" rtl="0" eaLnBrk="0" fontAlgn="base" latinLnBrk="0" hangingPunct="0">
                <a:lnSpc>
                  <a:spcPct val="150000"/>
                </a:lnSpc>
                <a:spcBef>
                  <a:spcPct val="0"/>
                </a:spcBef>
                <a:spcAft>
                  <a:spcPct val="0"/>
                </a:spcAft>
                <a:buClrTx/>
                <a:buSzTx/>
                <a:buFontTx/>
                <a:buNone/>
                <a:defRPr/>
              </a:pPr>
              <a:r>
                <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Attackers use phone calls pretending to be from banks, tech support, or government agencies to trick victims into giving out information</a:t>
              </a:r>
              <a:endPar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p:txBody>
        </p:sp>
      </p:grpSp>
      <p:grpSp>
        <p:nvGrpSpPr>
          <p:cNvPr id="14347" name="组合 59"/>
          <p:cNvGrpSpPr/>
          <p:nvPr/>
        </p:nvGrpSpPr>
        <p:grpSpPr>
          <a:xfrm>
            <a:off x="732473" y="1131253"/>
            <a:ext cx="2149475" cy="1127824"/>
            <a:chOff x="5984874" y="2257999"/>
            <a:chExt cx="2150631" cy="1128576"/>
          </a:xfrm>
        </p:grpSpPr>
        <p:sp>
          <p:nvSpPr>
            <p:cNvPr id="13337" name="Text Box 10"/>
            <p:cNvSpPr txBox="1"/>
            <p:nvPr/>
          </p:nvSpPr>
          <p:spPr>
            <a:xfrm>
              <a:off x="6026171" y="2257999"/>
              <a:ext cx="2109334" cy="199523"/>
            </a:xfrm>
            <a:prstGeom prst="rect">
              <a:avLst/>
            </a:prstGeom>
            <a:noFill/>
            <a:ln w="9525">
              <a:noFill/>
            </a:ln>
          </p:spPr>
          <p:txBody>
            <a:bodyPr lIns="45720" tIns="22860" rIns="45720" bIns="22860" anchor="t">
              <a:spAutoFit/>
            </a:bodyPr>
            <a:p>
              <a:pPr algn="ctr" defTabSz="1087755" eaLnBrk="0" hangingPunct="0"/>
              <a:r>
                <a:rPr lang="en-US" altLang="en-US" sz="1000" b="1" dirty="0">
                  <a:solidFill>
                    <a:schemeClr val="bg1"/>
                  </a:solidFill>
                  <a:latin typeface="Arial" panose="020B0604020202020204" pitchFamily="34" charset="0"/>
                  <a:ea typeface="Arial" panose="020B0604020202020204" pitchFamily="34" charset="0"/>
                </a:rPr>
                <a:t>Email Phishing:</a:t>
              </a:r>
              <a:endParaRPr lang="en-US" altLang="en-US" sz="1000" b="1" dirty="0">
                <a:solidFill>
                  <a:schemeClr val="bg1"/>
                </a:solidFill>
                <a:latin typeface="Arial" panose="020B0604020202020204" pitchFamily="34" charset="0"/>
                <a:ea typeface="Arial" panose="020B0604020202020204" pitchFamily="34" charset="0"/>
              </a:endParaRPr>
            </a:p>
          </p:txBody>
        </p:sp>
        <p:sp>
          <p:nvSpPr>
            <p:cNvPr id="62" name="Rectangle 380"/>
            <p:cNvSpPr/>
            <p:nvPr/>
          </p:nvSpPr>
          <p:spPr>
            <a:xfrm>
              <a:off x="5984874" y="2463940"/>
              <a:ext cx="2150631" cy="922635"/>
            </a:xfrm>
            <a:prstGeom prst="rect">
              <a:avLst/>
            </a:prstGeom>
          </p:spPr>
          <p:txBody>
            <a:bodyPr>
              <a:spAutoFit/>
            </a:bodyPr>
            <a:lstStyle/>
            <a:p>
              <a:pPr marL="0" marR="0" lvl="0" indent="0" algn="ctr" defTabSz="1087755" rtl="0" eaLnBrk="0" fontAlgn="base" latinLnBrk="0" hangingPunct="0">
                <a:lnSpc>
                  <a:spcPct val="150000"/>
                </a:lnSpc>
                <a:spcBef>
                  <a:spcPct val="0"/>
                </a:spcBef>
                <a:spcAft>
                  <a:spcPct val="0"/>
                </a:spcAft>
                <a:buClrTx/>
                <a:buSzTx/>
                <a:buFontTx/>
                <a:buNone/>
                <a:defRPr/>
              </a:pPr>
              <a:r>
                <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The most common form where attackers send deceptive emails that appear to come from trusted sources to steal information or install malware</a:t>
              </a:r>
              <a:endParaRPr kumimoji="0" lang="en-US" altLang="en-US" sz="9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p:txBody>
        </p:sp>
      </p:grpSp>
      <p:sp>
        <p:nvSpPr>
          <p:cNvPr id="78" name="文本框 77"/>
          <p:cNvSpPr txBox="1"/>
          <p:nvPr/>
        </p:nvSpPr>
        <p:spPr>
          <a:xfrm>
            <a:off x="2641600" y="267335"/>
            <a:ext cx="3783330" cy="421005"/>
          </a:xfrm>
          <a:prstGeom prst="rect">
            <a:avLst/>
          </a:prstGeom>
          <a:noFill/>
          <a:ln w="9525">
            <a:noFill/>
          </a:ln>
        </p:spPr>
        <p:txBody>
          <a:bodyPr wrap="square" anchor="t">
            <a:noAutofit/>
          </a:bodyPr>
          <a:p>
            <a:pPr marL="285750" indent="-285750" algn="ctr" eaLnBrk="0" hangingPunct="0">
              <a:buFont typeface="Wingdings" panose="05000000000000000000" charset="0"/>
              <a:buChar char="Ø"/>
            </a:pPr>
            <a:r>
              <a:rPr lang="en-US" altLang="en-US" sz="1800" b="1" dirty="0">
                <a:solidFill>
                  <a:schemeClr val="bg1"/>
                </a:solidFill>
                <a:latin typeface="Arial" panose="020B0604020202020204" pitchFamily="34" charset="0"/>
                <a:ea typeface="Arial" panose="020B0604020202020204" pitchFamily="34" charset="0"/>
              </a:rPr>
              <a:t>Types of Phishing Attacks</a:t>
            </a:r>
            <a:endParaRPr lang="en-US" altLang="en-US" sz="1800" b="1" dirty="0">
              <a:solidFill>
                <a:schemeClr val="bg1"/>
              </a:solidFill>
              <a:latin typeface="Arial" panose="020B0604020202020204" pitchFamily="34" charset="0"/>
              <a:ea typeface="Arial" panose="020B0604020202020204" pitchFamily="34" charset="0"/>
            </a:endParaRPr>
          </a:p>
        </p:txBody>
      </p:sp>
      <p:pic>
        <p:nvPicPr>
          <p:cNvPr id="34" name="Picture 33" descr="Phishing account-amico"/>
          <p:cNvPicPr>
            <a:picLocks noChangeAspect="1"/>
          </p:cNvPicPr>
          <p:nvPr/>
        </p:nvPicPr>
        <p:blipFill>
          <a:blip r:embed="rId1"/>
          <a:stretch>
            <a:fillRect/>
          </a:stretch>
        </p:blipFill>
        <p:spPr>
          <a:xfrm>
            <a:off x="3533775" y="1235075"/>
            <a:ext cx="2225040" cy="2225040"/>
          </a:xfrm>
          <a:prstGeom prst="rect">
            <a:avLst/>
          </a:prstGeom>
        </p:spPr>
      </p:pic>
      <p:sp>
        <p:nvSpPr>
          <p:cNvPr id="37" name="Flowchart: Terminator 36"/>
          <p:cNvSpPr/>
          <p:nvPr/>
        </p:nvSpPr>
        <p:spPr>
          <a:xfrm>
            <a:off x="1188085" y="2571750"/>
            <a:ext cx="1296035" cy="299085"/>
          </a:xfrm>
          <a:prstGeom prst="flowChartTerminator">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sp>
        <p:nvSpPr>
          <p:cNvPr id="38" name="Flowchart: Terminator 37"/>
          <p:cNvSpPr/>
          <p:nvPr/>
        </p:nvSpPr>
        <p:spPr>
          <a:xfrm>
            <a:off x="6565265" y="1059180"/>
            <a:ext cx="1906905" cy="337820"/>
          </a:xfrm>
          <a:prstGeom prst="flowChartTerminator">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sp>
        <p:nvSpPr>
          <p:cNvPr id="39" name="Flowchart: Terminator 38"/>
          <p:cNvSpPr/>
          <p:nvPr/>
        </p:nvSpPr>
        <p:spPr>
          <a:xfrm>
            <a:off x="6876415" y="2571750"/>
            <a:ext cx="1296035" cy="299085"/>
          </a:xfrm>
          <a:prstGeom prst="flowChartTerminator">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sp>
        <p:nvSpPr>
          <p:cNvPr id="40" name="Flowchart: Terminator 39"/>
          <p:cNvSpPr/>
          <p:nvPr/>
        </p:nvSpPr>
        <p:spPr>
          <a:xfrm>
            <a:off x="3534410" y="3741420"/>
            <a:ext cx="2077720" cy="329565"/>
          </a:xfrm>
          <a:prstGeom prst="flowChartTerminator">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rgbClr val="FF0000"/>
              </a:solidFill>
            </a:endParaRPr>
          </a:p>
        </p:txBody>
      </p:sp>
      <p:sp>
        <p:nvSpPr>
          <p:cNvPr id="20" name="MH_SubTitle_1"/>
          <p:cNvSpPr/>
          <p:nvPr>
            <p:custDataLst>
              <p:tags r:id="rId2"/>
            </p:custDataLst>
          </p:nvPr>
        </p:nvSpPr>
        <p:spPr>
          <a:xfrm>
            <a:off x="4244975" y="1663700"/>
            <a:ext cx="1395413" cy="379413"/>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bg1"/>
                </a:solidFill>
                <a:effectLst/>
                <a:uLnTx/>
                <a:uFillTx/>
                <a:latin typeface="+mn-lt"/>
                <a:ea typeface="+mn-ea"/>
                <a:cs typeface="+mn-cs"/>
                <a:sym typeface="+mn-ea"/>
              </a:rPr>
              <a:t>Add your title</a:t>
            </a:r>
            <a:endParaRPr kumimoji="0" lang="en-US" sz="1100" b="0" i="0" u="none" strike="noStrike" kern="1200" cap="none" spc="0" normalizeH="0" baseline="0" noProof="0" dirty="0">
              <a:ln>
                <a:noFill/>
              </a:ln>
              <a:solidFill>
                <a:schemeClr val="bg1"/>
              </a:solidFill>
              <a:effectLst/>
              <a:uLnTx/>
              <a:uFillTx/>
              <a:latin typeface="+mn-lt"/>
              <a:ea typeface="+mn-ea"/>
              <a:cs typeface="+mn-cs"/>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78" grpId="0"/>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Box 10"/>
          <p:cNvSpPr txBox="1"/>
          <p:nvPr/>
        </p:nvSpPr>
        <p:spPr>
          <a:xfrm>
            <a:off x="3420110" y="1348105"/>
            <a:ext cx="5142230" cy="2584450"/>
          </a:xfrm>
          <a:prstGeom prst="rect">
            <a:avLst/>
          </a:prstGeom>
          <a:noFill/>
          <a:ln w="9525">
            <a:noFill/>
          </a:ln>
        </p:spPr>
        <p:txBody>
          <a:bodyPr wrap="square" lIns="45720" tIns="22860" rIns="45720" bIns="22860" anchor="t">
            <a:spAutoFit/>
          </a:bodyPr>
          <a:p>
            <a:pPr marL="171450" indent="-171450" algn="l" eaLnBrk="0" hangingPunct="0">
              <a:lnSpc>
                <a:spcPct val="150000"/>
              </a:lnSpc>
              <a:buFont typeface="Wingdings" panose="05000000000000000000" charset="0"/>
              <a:buChar char="o"/>
            </a:pPr>
            <a:r>
              <a:rPr lang="en-US" altLang="en-US" sz="1000" dirty="0">
                <a:solidFill>
                  <a:schemeClr val="bg1"/>
                </a:solidFill>
                <a:latin typeface="Arial" panose="020B0604020202020204" pitchFamily="34" charset="0"/>
                <a:ea typeface="Arial" panose="020B0604020202020204" pitchFamily="34" charset="0"/>
              </a:rPr>
              <a:t>Phishing attacks account for over 80% of reported security incidents worldwide.</a:t>
            </a: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r>
              <a:rPr lang="en-US" altLang="en-US" sz="1000" dirty="0">
                <a:solidFill>
                  <a:schemeClr val="bg1"/>
                </a:solidFill>
                <a:latin typeface="Arial" panose="020B0604020202020204" pitchFamily="34" charset="0"/>
                <a:ea typeface="Arial" panose="020B0604020202020204" pitchFamily="34" charset="0"/>
              </a:rPr>
              <a:t>According to cybersecurity reports, 1 in every 99 emails is a phishing attempt.</a:t>
            </a: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r>
              <a:rPr lang="en-US" altLang="en-US" sz="1000" dirty="0">
                <a:solidFill>
                  <a:schemeClr val="bg1"/>
                </a:solidFill>
                <a:latin typeface="Arial" panose="020B0604020202020204" pitchFamily="34" charset="0"/>
                <a:ea typeface="Arial" panose="020B0604020202020204" pitchFamily="34" charset="0"/>
              </a:rPr>
              <a:t>The global cost of phishing attacks exceeded $12 billion in losses over recent years.</a:t>
            </a: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r>
              <a:rPr lang="en-US" altLang="en-US" sz="1000" dirty="0">
                <a:solidFill>
                  <a:schemeClr val="bg1"/>
                </a:solidFill>
                <a:latin typeface="Arial" panose="020B0604020202020204" pitchFamily="34" charset="0"/>
                <a:ea typeface="Arial" panose="020B0604020202020204" pitchFamily="34" charset="0"/>
              </a:rPr>
              <a:t>Attackers are increasingly using AI tools and social engineering to craft more convincing phishing messages.</a:t>
            </a: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endParaRPr lang="en-US" altLang="en-US" sz="1000" dirty="0">
              <a:solidFill>
                <a:schemeClr val="bg1"/>
              </a:solidFill>
              <a:latin typeface="Arial" panose="020B0604020202020204" pitchFamily="34" charset="0"/>
              <a:ea typeface="Arial" panose="020B0604020202020204" pitchFamily="34" charset="0"/>
            </a:endParaRPr>
          </a:p>
          <a:p>
            <a:pPr marL="171450" indent="-171450" algn="l" eaLnBrk="0" hangingPunct="0">
              <a:lnSpc>
                <a:spcPct val="150000"/>
              </a:lnSpc>
              <a:buFont typeface="Wingdings" panose="05000000000000000000" charset="0"/>
              <a:buChar char="o"/>
            </a:pPr>
            <a:r>
              <a:rPr lang="en-US" altLang="en-US" sz="1000" dirty="0">
                <a:solidFill>
                  <a:schemeClr val="bg1"/>
                </a:solidFill>
                <a:latin typeface="Arial" panose="020B0604020202020204" pitchFamily="34" charset="0"/>
                <a:ea typeface="Arial" panose="020B0604020202020204" pitchFamily="34" charset="0"/>
              </a:rPr>
              <a:t>Remote work and digital reliance have increased the frequency and success rate of phishi</a:t>
            </a:r>
            <a:r>
              <a:rPr lang="en-US" altLang="en-US" sz="1000" dirty="0">
                <a:solidFill>
                  <a:schemeClr val="bg1"/>
                </a:solidFill>
                <a:latin typeface="Arial" panose="020B0604020202020204" pitchFamily="34" charset="0"/>
                <a:ea typeface="Arial" panose="020B0604020202020204" pitchFamily="34" charset="0"/>
              </a:rPr>
              <a:t>ng attempts.</a:t>
            </a:r>
            <a:endParaRPr lang="en-US" altLang="en-US" sz="1000" dirty="0">
              <a:solidFill>
                <a:schemeClr val="bg1"/>
              </a:solidFill>
              <a:latin typeface="Arial" panose="020B0604020202020204" pitchFamily="34" charset="0"/>
              <a:ea typeface="Arial" panose="020B0604020202020204" pitchFamily="34" charset="0"/>
            </a:endParaRPr>
          </a:p>
        </p:txBody>
      </p:sp>
      <p:sp>
        <p:nvSpPr>
          <p:cNvPr id="57" name="文本框 56"/>
          <p:cNvSpPr txBox="1"/>
          <p:nvPr/>
        </p:nvSpPr>
        <p:spPr>
          <a:xfrm>
            <a:off x="972185" y="555625"/>
            <a:ext cx="7127875" cy="368300"/>
          </a:xfrm>
          <a:prstGeom prst="rect">
            <a:avLst/>
          </a:prstGeom>
          <a:noFill/>
          <a:ln w="9525">
            <a:noFill/>
          </a:ln>
        </p:spPr>
        <p:txBody>
          <a:bodyPr wrap="square" anchor="t">
            <a:spAutoFit/>
          </a:bodyPr>
          <a:p>
            <a:pPr marL="285750" indent="-285750" algn="ctr" eaLnBrk="0" hangingPunct="0">
              <a:buFont typeface="Wingdings" panose="05000000000000000000" charset="0"/>
              <a:buChar char="Ø"/>
            </a:pPr>
            <a:r>
              <a:rPr lang="en-US" altLang="en-US" sz="1800" b="1" dirty="0">
                <a:solidFill>
                  <a:schemeClr val="bg1"/>
                </a:solidFill>
                <a:latin typeface="Arial" panose="020B0604020202020204" pitchFamily="34" charset="0"/>
                <a:ea typeface="Arial" panose="020B0604020202020204" pitchFamily="34" charset="0"/>
              </a:rPr>
              <a:t>The Growing Impact and Statistics Around Phishing Globally</a:t>
            </a:r>
            <a:endParaRPr lang="en-US" altLang="en-US" sz="1800" b="1" dirty="0">
              <a:solidFill>
                <a:schemeClr val="bg1"/>
              </a:solidFill>
              <a:latin typeface="Arial" panose="020B0604020202020204" pitchFamily="34" charset="0"/>
              <a:ea typeface="Arial" panose="020B0604020202020204" pitchFamily="34" charset="0"/>
            </a:endParaRPr>
          </a:p>
        </p:txBody>
      </p:sp>
      <p:pic>
        <p:nvPicPr>
          <p:cNvPr id="11" name="Picture 10" descr="Statistics-bro"/>
          <p:cNvPicPr>
            <a:picLocks noChangeAspect="1"/>
          </p:cNvPicPr>
          <p:nvPr/>
        </p:nvPicPr>
        <p:blipFill>
          <a:blip r:embed="rId1"/>
          <a:stretch>
            <a:fillRect/>
          </a:stretch>
        </p:blipFill>
        <p:spPr>
          <a:xfrm>
            <a:off x="-612140" y="555625"/>
            <a:ext cx="4275455" cy="4275455"/>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35"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741045" y="419735"/>
            <a:ext cx="5680710" cy="33718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en-US" sz="1600" b="1" kern="100" cap="all"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Recognizing Phishing Emails and Fake Websites</a:t>
            </a:r>
            <a:endParaRPr kumimoji="0" lang="en-US" altLang="en-US" sz="16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1" name="TextBox 61"/>
          <p:cNvSpPr txBox="1"/>
          <p:nvPr/>
        </p:nvSpPr>
        <p:spPr>
          <a:xfrm>
            <a:off x="3851910" y="1635760"/>
            <a:ext cx="4704715" cy="3020060"/>
          </a:xfrm>
          <a:prstGeom prst="rect">
            <a:avLst/>
          </a:prstGeom>
          <a:noFill/>
          <a:ln w="9525">
            <a:noFill/>
          </a:ln>
        </p:spPr>
        <p:txBody>
          <a:bodyPr lIns="57934" tIns="28967" rIns="57934" bIns="28967" anchor="t">
            <a:noAutofit/>
          </a:bodyPr>
          <a:p>
            <a:pPr eaLnBrk="0" hangingPunct="0">
              <a:lnSpc>
                <a:spcPct val="130000"/>
              </a:lnSpc>
            </a:pPr>
            <a:r>
              <a:rPr lang="en-US" altLang="en-US" sz="1000" b="1" dirty="0">
                <a:solidFill>
                  <a:schemeClr val="bg1"/>
                </a:solidFill>
                <a:latin typeface="Arial" panose="020B0604020202020204" pitchFamily="34" charset="0"/>
                <a:ea typeface="Arial" panose="020B0604020202020204" pitchFamily="34" charset="0"/>
              </a:rPr>
              <a:t>Mismatched URLs:</a:t>
            </a:r>
            <a:endParaRPr lang="en-US" altLang="en-US" sz="1000" b="1"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dirty="0">
                <a:solidFill>
                  <a:schemeClr val="bg1"/>
                </a:solidFill>
                <a:latin typeface="Arial" panose="020B0604020202020204" pitchFamily="34" charset="0"/>
                <a:ea typeface="Arial" panose="020B0604020202020204" pitchFamily="34" charset="0"/>
              </a:rPr>
              <a:t>Hover over links to check the actual URL. If it doesn’t match the sender or looks strange, it’s likely phishing.</a:t>
            </a:r>
            <a:endParaRPr lang="en-US" altLang="en-US" sz="1000" dirty="0">
              <a:solidFill>
                <a:schemeClr val="bg1"/>
              </a:solidFill>
              <a:latin typeface="Arial" panose="020B0604020202020204" pitchFamily="34" charset="0"/>
              <a:ea typeface="Arial" panose="020B0604020202020204" pitchFamily="34" charset="0"/>
            </a:endParaRPr>
          </a:p>
          <a:p>
            <a:pPr eaLnBrk="0" hangingPunct="0">
              <a:lnSpc>
                <a:spcPct val="130000"/>
              </a:lnSpc>
            </a:pPr>
            <a:endParaRPr lang="en-US" altLang="en-US" sz="1000"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b="1" dirty="0">
                <a:solidFill>
                  <a:schemeClr val="bg1"/>
                </a:solidFill>
                <a:latin typeface="Arial" panose="020B0604020202020204" pitchFamily="34" charset="0"/>
                <a:ea typeface="Arial" panose="020B0604020202020204" pitchFamily="34" charset="0"/>
              </a:rPr>
              <a:t>Grammar/Spelling Errors:</a:t>
            </a:r>
            <a:endParaRPr lang="en-US" altLang="en-US" sz="1000" b="1"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dirty="0">
                <a:solidFill>
                  <a:schemeClr val="bg1"/>
                </a:solidFill>
                <a:latin typeface="Arial" panose="020B0604020202020204" pitchFamily="34" charset="0"/>
                <a:ea typeface="Arial" panose="020B0604020202020204" pitchFamily="34" charset="0"/>
              </a:rPr>
              <a:t>Legitimate companies rarely send emails with poor grammar or spelling mistakes.</a:t>
            </a:r>
            <a:endParaRPr lang="en-US" altLang="en-US" sz="1000"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dirty="0">
                <a:solidFill>
                  <a:schemeClr val="bg1"/>
                </a:solidFill>
                <a:latin typeface="Arial" panose="020B0604020202020204" pitchFamily="34" charset="0"/>
                <a:ea typeface="Arial" panose="020B0604020202020204" pitchFamily="34" charset="0"/>
              </a:rPr>
              <a:t> </a:t>
            </a:r>
            <a:endParaRPr lang="en-US" altLang="en-US" sz="1000"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b="1" dirty="0">
                <a:solidFill>
                  <a:schemeClr val="bg1"/>
                </a:solidFill>
                <a:latin typeface="Arial" panose="020B0604020202020204" pitchFamily="34" charset="0"/>
                <a:ea typeface="Arial" panose="020B0604020202020204" pitchFamily="34" charset="0"/>
              </a:rPr>
              <a:t>Suspicious Attachments:</a:t>
            </a:r>
            <a:endParaRPr lang="en-US" altLang="en-US" sz="1000" b="1"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dirty="0">
                <a:solidFill>
                  <a:schemeClr val="bg1"/>
                </a:solidFill>
                <a:latin typeface="Arial" panose="020B0604020202020204" pitchFamily="34" charset="0"/>
                <a:ea typeface="Arial" panose="020B0604020202020204" pitchFamily="34" charset="0"/>
              </a:rPr>
              <a:t>Unexpected files (especially .exe, .zip, or .scr) may contain malware.</a:t>
            </a:r>
            <a:endParaRPr lang="en-US" altLang="en-US" sz="1000" dirty="0">
              <a:solidFill>
                <a:schemeClr val="bg1"/>
              </a:solidFill>
              <a:latin typeface="Arial" panose="020B0604020202020204" pitchFamily="34" charset="0"/>
              <a:ea typeface="Arial" panose="020B0604020202020204" pitchFamily="34" charset="0"/>
            </a:endParaRPr>
          </a:p>
          <a:p>
            <a:pPr eaLnBrk="0" hangingPunct="0">
              <a:lnSpc>
                <a:spcPct val="130000"/>
              </a:lnSpc>
            </a:pPr>
            <a:endParaRPr lang="en-US" altLang="en-US" sz="1000" b="1"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b="1" dirty="0">
                <a:solidFill>
                  <a:schemeClr val="bg1"/>
                </a:solidFill>
                <a:latin typeface="Arial" panose="020B0604020202020204" pitchFamily="34" charset="0"/>
                <a:ea typeface="Arial" panose="020B0604020202020204" pitchFamily="34" charset="0"/>
              </a:rPr>
              <a:t>Urgent or Threatening Language:</a:t>
            </a:r>
            <a:endParaRPr lang="en-US" altLang="en-US" sz="1000" b="1" dirty="0">
              <a:solidFill>
                <a:schemeClr val="bg1"/>
              </a:solidFill>
              <a:latin typeface="Arial" panose="020B0604020202020204" pitchFamily="34" charset="0"/>
              <a:ea typeface="Arial" panose="020B0604020202020204" pitchFamily="34" charset="0"/>
            </a:endParaRPr>
          </a:p>
          <a:p>
            <a:pPr eaLnBrk="0" hangingPunct="0">
              <a:lnSpc>
                <a:spcPct val="130000"/>
              </a:lnSpc>
            </a:pPr>
            <a:r>
              <a:rPr lang="en-US" altLang="en-US" sz="1000" dirty="0">
                <a:solidFill>
                  <a:schemeClr val="bg1"/>
                </a:solidFill>
                <a:latin typeface="Arial" panose="020B0604020202020204" pitchFamily="34" charset="0"/>
                <a:ea typeface="Arial" panose="020B0604020202020204" pitchFamily="34" charset="0"/>
              </a:rPr>
              <a:t>Phrases like “Your account will be closed!” or “Immediate action required!” are used to create panic and rush decisions</a:t>
            </a:r>
            <a:endParaRPr lang="en-US" altLang="en-US" sz="1000" dirty="0">
              <a:solidFill>
                <a:schemeClr val="bg1"/>
              </a:solidFill>
              <a:latin typeface="Arial" panose="020B0604020202020204" pitchFamily="34" charset="0"/>
              <a:ea typeface="Arial" panose="020B0604020202020204" pitchFamily="34" charset="0"/>
            </a:endParaRPr>
          </a:p>
        </p:txBody>
      </p:sp>
      <p:sp>
        <p:nvSpPr>
          <p:cNvPr id="3" name="Text Box 2"/>
          <p:cNvSpPr txBox="1"/>
          <p:nvPr/>
        </p:nvSpPr>
        <p:spPr>
          <a:xfrm>
            <a:off x="4665980" y="3642995"/>
            <a:ext cx="3048000" cy="368300"/>
          </a:xfrm>
          <a:prstGeom prst="rect">
            <a:avLst/>
          </a:prstGeom>
          <a:noFill/>
        </p:spPr>
        <p:txBody>
          <a:bodyPr wrap="square" rtlCol="0">
            <a:spAutoFit/>
          </a:bodyPr>
          <a:p>
            <a:endParaRPr lang="en-US"/>
          </a:p>
        </p:txBody>
      </p:sp>
      <p:sp>
        <p:nvSpPr>
          <p:cNvPr id="4" name="Text Box 3"/>
          <p:cNvSpPr txBox="1"/>
          <p:nvPr/>
        </p:nvSpPr>
        <p:spPr>
          <a:xfrm>
            <a:off x="2915920" y="1203325"/>
            <a:ext cx="5534660" cy="337185"/>
          </a:xfrm>
          <a:prstGeom prst="rect">
            <a:avLst/>
          </a:prstGeom>
          <a:noFill/>
        </p:spPr>
        <p:txBody>
          <a:bodyPr wrap="square" rtlCol="0">
            <a:spAutoFit/>
          </a:bodyPr>
          <a:p>
            <a:pPr marL="285750" indent="-285750" algn="ctr">
              <a:buFont typeface="Wingdings" panose="05000000000000000000" charset="0"/>
              <a:buChar char="Ø"/>
            </a:pPr>
            <a:r>
              <a:rPr lang="en-US" altLang="en-US" sz="1600" b="1">
                <a:solidFill>
                  <a:schemeClr val="bg1"/>
                </a:solidFill>
              </a:rPr>
              <a:t>Warning Signs of Phishing Emails</a:t>
            </a:r>
            <a:endParaRPr lang="en-US" altLang="en-US" sz="1600" b="1">
              <a:solidFill>
                <a:schemeClr val="bg1"/>
              </a:solidFill>
            </a:endParaRPr>
          </a:p>
        </p:txBody>
      </p:sp>
      <p:pic>
        <p:nvPicPr>
          <p:cNvPr id="5" name="Picture 4" descr="C:\Users\Owolabi Paul\Downloads\Search-rafiki (2).pngSearch-rafiki (2)"/>
          <p:cNvPicPr>
            <a:picLocks noChangeAspect="1"/>
          </p:cNvPicPr>
          <p:nvPr/>
        </p:nvPicPr>
        <p:blipFill>
          <a:blip r:embed="rId1"/>
          <a:srcRect/>
          <a:stretch>
            <a:fillRect/>
          </a:stretch>
        </p:blipFill>
        <p:spPr>
          <a:xfrm>
            <a:off x="-118110" y="915670"/>
            <a:ext cx="3970020" cy="3970020"/>
          </a:xfrm>
          <a:prstGeom prst="rect">
            <a:avLst/>
          </a:prstGeom>
        </p:spPr>
      </p:pic>
      <p:grpSp>
        <p:nvGrpSpPr>
          <p:cNvPr id="2" name="组合 11"/>
          <p:cNvGrpSpPr/>
          <p:nvPr/>
        </p:nvGrpSpPr>
        <p:grpSpPr>
          <a:xfrm>
            <a:off x="467995" y="399415"/>
            <a:ext cx="316230" cy="354330"/>
            <a:chOff x="753978" y="1945178"/>
            <a:chExt cx="647250" cy="698580"/>
          </a:xfrm>
        </p:grpSpPr>
        <p:sp>
          <p:nvSpPr>
            <p:cNvPr id="27652" name="文本框 12"/>
            <p:cNvSpPr txBox="1"/>
            <p:nvPr/>
          </p:nvSpPr>
          <p:spPr>
            <a:xfrm>
              <a:off x="896945" y="1945178"/>
              <a:ext cx="322325" cy="490758"/>
            </a:xfrm>
            <a:prstGeom prst="rect">
              <a:avLst/>
            </a:prstGeom>
            <a:noFill/>
            <a:ln w="9525">
              <a:noFill/>
            </a:ln>
          </p:spPr>
          <p:txBody>
            <a:bodyPr anchor="t">
              <a:noAutofit/>
            </a:bodyPr>
            <a:p>
              <a:pPr algn="ctr" eaLnBrk="0" hangingPunct="0"/>
              <a:r>
                <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rPr>
                <a:t>2</a:t>
              </a:r>
              <a:endPar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27653"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27665"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427855" y="987425"/>
            <a:ext cx="3858895" cy="1800225"/>
          </a:xfrm>
          <a:prstGeom prst="rect">
            <a:avLst/>
          </a:prstGeom>
        </p:spPr>
        <p:txBody>
          <a:bodyPr>
            <a:noAutofit/>
            <a:scene3d>
              <a:camera prst="orthographicFront"/>
              <a:lightRig rig="threePt" dir="t"/>
            </a:scene3d>
          </a:bodyPr>
          <a:p>
            <a:pPr marL="171450" indent="-171450">
              <a:spcAft>
                <a:spcPct val="60000"/>
              </a:spcAft>
              <a:buFont typeface="Wingdings" panose="05000000000000000000" charset="0"/>
              <a:buChar char="Ø"/>
            </a:pPr>
            <a:r>
              <a:rPr lang="en-US" altLang="zh-CN" sz="1200" b="1">
                <a:solidFill>
                  <a:schemeClr val="accent1"/>
                </a:solidFill>
                <a:effectLst>
                  <a:outerShdw blurRad="38100" dist="25400" dir="5400000" algn="ctr" rotWithShape="0">
                    <a:srgbClr val="6E747A">
                      <a:alpha val="43000"/>
                    </a:srgbClr>
                  </a:outerShdw>
                </a:effectLst>
              </a:rPr>
              <a:t>Identifying Fake Login Pages &amp; HTTPS vs HTTP</a:t>
            </a:r>
            <a:endParaRPr lang="en-US" altLang="zh-CN" sz="1200" b="1">
              <a:solidFill>
                <a:schemeClr val="accent1"/>
              </a:solidFill>
              <a:effectLst>
                <a:outerShdw blurRad="38100" dist="25400" dir="5400000" algn="ctr" rotWithShape="0">
                  <a:srgbClr val="6E747A">
                    <a:alpha val="43000"/>
                  </a:srgbClr>
                </a:outerShdw>
              </a:effectLst>
            </a:endParaRPr>
          </a:p>
          <a:p>
            <a:pPr>
              <a:buFont typeface="Arial" panose="020B0604020202020204"/>
              <a:buChar char="•"/>
            </a:pPr>
            <a:r>
              <a:rPr lang="en-US" altLang="zh-CN" sz="1000" b="1">
                <a:solidFill>
                  <a:schemeClr val="accent1"/>
                </a:solidFill>
                <a:effectLst>
                  <a:outerShdw blurRad="38100" dist="25400" dir="5400000" algn="ctr" rotWithShape="0">
                    <a:srgbClr val="6E747A">
                      <a:alpha val="43000"/>
                    </a:srgbClr>
                  </a:outerShdw>
                </a:effectLst>
              </a:rPr>
              <a:t>Fake Login Pages:</a:t>
            </a:r>
            <a:endParaRPr lang="en-US" altLang="zh-CN" sz="1000" b="1">
              <a:solidFill>
                <a:schemeClr val="accent1"/>
              </a:solidFill>
              <a:effectLst>
                <a:outerShdw blurRad="38100" dist="25400" dir="5400000" algn="ctr" rotWithShape="0">
                  <a:srgbClr val="6E747A">
                    <a:alpha val="43000"/>
                  </a:srgbClr>
                </a:outerShdw>
              </a:effectLst>
            </a:endParaRPr>
          </a:p>
          <a:p>
            <a:r>
              <a:rPr lang="en-US" altLang="zh-CN" sz="1000">
                <a:solidFill>
                  <a:schemeClr val="accent1"/>
                </a:solidFill>
                <a:effectLst>
                  <a:outerShdw blurRad="38100" dist="25400" dir="5400000" algn="ctr" rotWithShape="0">
                    <a:srgbClr val="6E747A">
                      <a:alpha val="43000"/>
                    </a:srgbClr>
                  </a:outerShdw>
                </a:effectLst>
              </a:rPr>
              <a:t> Often look very similar to real ones but have unusual URLs or design flaws. Always check the URL before entering your details.</a:t>
            </a:r>
            <a:endParaRPr lang="en-US" altLang="zh-CN" sz="1000">
              <a:solidFill>
                <a:schemeClr val="accent1"/>
              </a:solidFill>
              <a:effectLst>
                <a:outerShdw blurRad="38100" dist="25400" dir="5400000" algn="ctr" rotWithShape="0">
                  <a:srgbClr val="6E747A">
                    <a:alpha val="43000"/>
                  </a:srgbClr>
                </a:outerShdw>
              </a:effectLst>
            </a:endParaRPr>
          </a:p>
          <a:p>
            <a:endParaRPr lang="en-US" altLang="zh-CN" sz="1000">
              <a:solidFill>
                <a:schemeClr val="accent1"/>
              </a:solidFill>
              <a:effectLst>
                <a:outerShdw blurRad="38100" dist="25400" dir="5400000" algn="ctr" rotWithShape="0">
                  <a:srgbClr val="6E747A">
                    <a:alpha val="43000"/>
                  </a:srgbClr>
                </a:outerShdw>
              </a:effectLst>
            </a:endParaRPr>
          </a:p>
          <a:p>
            <a:pPr>
              <a:buFont typeface="Arial" panose="020B0604020202020204"/>
              <a:buChar char="•"/>
            </a:pPr>
            <a:r>
              <a:rPr lang="en-US" altLang="zh-CN" sz="1000" b="1">
                <a:solidFill>
                  <a:schemeClr val="accent1"/>
                </a:solidFill>
                <a:effectLst>
                  <a:outerShdw blurRad="38100" dist="25400" dir="5400000" algn="ctr" rotWithShape="0">
                    <a:srgbClr val="6E747A">
                      <a:alpha val="43000"/>
                    </a:srgbClr>
                  </a:outerShdw>
                </a:effectLst>
              </a:rPr>
              <a:t>HTTPS vs HTTP:</a:t>
            </a:r>
            <a:endParaRPr lang="en-US" altLang="zh-CN" sz="1000" b="1">
              <a:solidFill>
                <a:schemeClr val="accent1"/>
              </a:solidFill>
              <a:effectLst>
                <a:outerShdw blurRad="38100" dist="25400" dir="5400000" algn="ctr" rotWithShape="0">
                  <a:srgbClr val="6E747A">
                    <a:alpha val="43000"/>
                  </a:srgbClr>
                </a:outerShdw>
              </a:effectLst>
            </a:endParaRPr>
          </a:p>
          <a:p>
            <a:r>
              <a:rPr lang="en-US" altLang="zh-CN" sz="1000">
                <a:solidFill>
                  <a:schemeClr val="accent1"/>
                </a:solidFill>
                <a:effectLst>
                  <a:outerShdw blurRad="38100" dist="25400" dir="5400000" algn="ctr" rotWithShape="0">
                    <a:srgbClr val="6E747A">
                      <a:alpha val="43000"/>
                    </a:srgbClr>
                  </a:outerShdw>
                </a:effectLst>
              </a:rPr>
              <a:t> Secure sites use HTTPS (with a padlock icon). Avoid entering information on sites that use HTTP — they’re not secure.</a:t>
            </a:r>
            <a:endParaRPr lang="en-US" altLang="zh-CN" sz="10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4427855" y="2931795"/>
            <a:ext cx="3923030" cy="1476375"/>
          </a:xfrm>
          <a:prstGeom prst="rect">
            <a:avLst/>
          </a:prstGeom>
        </p:spPr>
        <p:txBody>
          <a:bodyPr wrap="square">
            <a:spAutoFit/>
            <a:scene3d>
              <a:camera prst="orthographicFront"/>
              <a:lightRig rig="threePt" dir="t"/>
            </a:scene3d>
          </a:bodyPr>
          <a:p>
            <a:pPr marL="171450" indent="-171450">
              <a:spcAft>
                <a:spcPct val="60000"/>
              </a:spcAft>
              <a:buFont typeface="Wingdings" panose="05000000000000000000" charset="0"/>
              <a:buChar char="Ø"/>
            </a:pPr>
            <a:r>
              <a:rPr lang="en-US" altLang="zh-CN" sz="1200" b="1">
                <a:solidFill>
                  <a:schemeClr val="accent1"/>
                </a:solidFill>
                <a:effectLst>
                  <a:outerShdw blurRad="38100" dist="25400" dir="5400000" algn="ctr" rotWithShape="0">
                    <a:srgbClr val="6E747A">
                      <a:alpha val="43000"/>
                    </a:srgbClr>
                  </a:outerShdw>
                </a:effectLst>
              </a:rPr>
              <a:t>How to Analyze Email Headers &amp; Inspect Links</a:t>
            </a:r>
            <a:endParaRPr lang="en-US" altLang="zh-CN" sz="1200" b="1">
              <a:solidFill>
                <a:schemeClr val="accent1"/>
              </a:solidFill>
              <a:effectLst>
                <a:outerShdw blurRad="38100" dist="25400" dir="5400000" algn="ctr" rotWithShape="0">
                  <a:srgbClr val="6E747A">
                    <a:alpha val="43000"/>
                  </a:srgbClr>
                </a:outerShdw>
              </a:effectLst>
            </a:endParaRPr>
          </a:p>
          <a:p>
            <a:pPr>
              <a:buFont typeface="Arial" panose="020B0604020202020204"/>
              <a:buChar char="•"/>
            </a:pPr>
            <a:r>
              <a:rPr lang="en-US" altLang="zh-CN" sz="1000" b="1">
                <a:solidFill>
                  <a:schemeClr val="accent1"/>
                </a:solidFill>
                <a:effectLst>
                  <a:outerShdw blurRad="38100" dist="25400" dir="5400000" algn="ctr" rotWithShape="0">
                    <a:srgbClr val="6E747A">
                      <a:alpha val="43000"/>
                    </a:srgbClr>
                  </a:outerShdw>
                </a:effectLst>
              </a:rPr>
              <a:t>Email Headers:</a:t>
            </a:r>
            <a:endParaRPr lang="en-US" altLang="zh-CN" sz="1000" b="1">
              <a:solidFill>
                <a:schemeClr val="accent1"/>
              </a:solidFill>
              <a:effectLst>
                <a:outerShdw blurRad="38100" dist="25400" dir="5400000" algn="ctr" rotWithShape="0">
                  <a:srgbClr val="6E747A">
                    <a:alpha val="43000"/>
                  </a:srgbClr>
                </a:outerShdw>
              </a:effectLst>
            </a:endParaRPr>
          </a:p>
          <a:p>
            <a:r>
              <a:rPr lang="en-US" altLang="zh-CN" sz="1000">
                <a:solidFill>
                  <a:schemeClr val="accent1"/>
                </a:solidFill>
                <a:effectLst>
                  <a:outerShdw blurRad="38100" dist="25400" dir="5400000" algn="ctr" rotWithShape="0">
                    <a:srgbClr val="6E747A">
                      <a:alpha val="43000"/>
                    </a:srgbClr>
                  </a:outerShdw>
                </a:effectLst>
              </a:rPr>
              <a:t> Check the "From" address and return path. Phishing emails may show a known name but use a different, suspicious domain.</a:t>
            </a:r>
            <a:endParaRPr lang="en-US" altLang="zh-CN" sz="1000">
              <a:solidFill>
                <a:schemeClr val="accent1"/>
              </a:solidFill>
              <a:effectLst>
                <a:outerShdw blurRad="38100" dist="25400" dir="5400000" algn="ctr" rotWithShape="0">
                  <a:srgbClr val="6E747A">
                    <a:alpha val="43000"/>
                  </a:srgbClr>
                </a:outerShdw>
              </a:effectLst>
            </a:endParaRPr>
          </a:p>
          <a:p>
            <a:endParaRPr lang="en-US" altLang="zh-CN" sz="1000">
              <a:solidFill>
                <a:schemeClr val="accent1"/>
              </a:solidFill>
              <a:effectLst>
                <a:outerShdw blurRad="38100" dist="25400" dir="5400000" algn="ctr" rotWithShape="0">
                  <a:srgbClr val="6E747A">
                    <a:alpha val="43000"/>
                  </a:srgbClr>
                </a:outerShdw>
              </a:effectLst>
            </a:endParaRPr>
          </a:p>
          <a:p>
            <a:pPr>
              <a:buFont typeface="Arial" panose="020B0604020202020204"/>
              <a:buChar char="•"/>
            </a:pPr>
            <a:r>
              <a:rPr lang="en-US" altLang="zh-CN" sz="1000" b="1">
                <a:solidFill>
                  <a:schemeClr val="accent1"/>
                </a:solidFill>
                <a:effectLst>
                  <a:outerShdw blurRad="38100" dist="25400" dir="5400000" algn="ctr" rotWithShape="0">
                    <a:srgbClr val="6E747A">
                      <a:alpha val="43000"/>
                    </a:srgbClr>
                  </a:outerShdw>
                </a:effectLst>
              </a:rPr>
              <a:t>Inspecting Links:</a:t>
            </a:r>
            <a:endParaRPr lang="en-US" altLang="zh-CN" sz="1000" b="1">
              <a:solidFill>
                <a:schemeClr val="accent1"/>
              </a:solidFill>
              <a:effectLst>
                <a:outerShdw blurRad="38100" dist="25400" dir="5400000" algn="ctr" rotWithShape="0">
                  <a:srgbClr val="6E747A">
                    <a:alpha val="43000"/>
                  </a:srgbClr>
                </a:outerShdw>
              </a:effectLst>
            </a:endParaRPr>
          </a:p>
          <a:p>
            <a:r>
              <a:rPr lang="en-US" altLang="zh-CN" sz="1000">
                <a:solidFill>
                  <a:schemeClr val="accent1"/>
                </a:solidFill>
                <a:effectLst>
                  <a:outerShdw blurRad="38100" dist="25400" dir="5400000" algn="ctr" rotWithShape="0">
                    <a:srgbClr val="6E747A">
                      <a:alpha val="43000"/>
                    </a:srgbClr>
                  </a:outerShdw>
                </a:effectLst>
              </a:rPr>
              <a:t> Hover over links (don’t click!) to preview the actual destination. If it looks unfamiliar or unrelated, it’s best to avoid.</a:t>
            </a:r>
            <a:endParaRPr lang="en-US" altLang="zh-CN" sz="1000">
              <a:solidFill>
                <a:schemeClr val="accent1"/>
              </a:solidFill>
              <a:effectLst>
                <a:outerShdw blurRad="38100" dist="25400" dir="5400000" algn="ctr" rotWithShape="0">
                  <a:srgbClr val="6E747A">
                    <a:alpha val="43000"/>
                  </a:srgbClr>
                </a:outerShdw>
              </a:effectLst>
            </a:endParaRPr>
          </a:p>
        </p:txBody>
      </p:sp>
      <p:pic>
        <p:nvPicPr>
          <p:cNvPr id="4" name="Picture 3" descr="Phishing account-pana"/>
          <p:cNvPicPr>
            <a:picLocks noChangeAspect="1"/>
          </p:cNvPicPr>
          <p:nvPr/>
        </p:nvPicPr>
        <p:blipFill>
          <a:blip r:embed="rId1"/>
          <a:stretch>
            <a:fillRect/>
          </a:stretch>
        </p:blipFill>
        <p:spPr>
          <a:xfrm>
            <a:off x="179705" y="483235"/>
            <a:ext cx="4159250" cy="42087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777875" y="438150"/>
            <a:ext cx="5168900" cy="33718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en-US" sz="1600" b="1" kern="100" cap="all"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rPr>
              <a:t>Understanding Social Engineering Tactics</a:t>
            </a:r>
            <a:endParaRPr kumimoji="0" lang="en-US" altLang="en-US" sz="1600" b="1" i="0" kern="100" cap="all" baseline="0" noProof="0" dirty="0">
              <a:ln>
                <a:noFill/>
              </a:ln>
              <a:solidFill>
                <a:schemeClr val="bg1"/>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1" name="TextBox 61"/>
          <p:cNvSpPr txBox="1"/>
          <p:nvPr/>
        </p:nvSpPr>
        <p:spPr>
          <a:xfrm>
            <a:off x="4068445" y="1779270"/>
            <a:ext cx="4891405" cy="2054860"/>
          </a:xfrm>
          <a:prstGeom prst="rect">
            <a:avLst/>
          </a:prstGeom>
          <a:noFill/>
          <a:ln w="9525">
            <a:noFill/>
          </a:ln>
        </p:spPr>
        <p:txBody>
          <a:bodyPr wrap="square" lIns="57934" tIns="28967" rIns="57934" bIns="28967" anchor="t">
            <a:spAutoFit/>
          </a:bodyPr>
          <a:p>
            <a:pPr marL="171450" indent="-171450" eaLnBrk="0" hangingPunct="0">
              <a:lnSpc>
                <a:spcPct val="130000"/>
              </a:lnSpc>
              <a:buFont typeface="Wingdings" panose="05000000000000000000" charset="0"/>
              <a:buChar char="Ø"/>
            </a:pPr>
            <a:r>
              <a:rPr lang="en-US" altLang="en-US" sz="1400" b="1" dirty="0">
                <a:solidFill>
                  <a:schemeClr val="bg1"/>
                </a:solidFill>
                <a:latin typeface="Arial" panose="020B0604020202020204" pitchFamily="34" charset="0"/>
                <a:ea typeface="Arial" panose="020B0604020202020204" pitchFamily="34" charset="0"/>
              </a:rPr>
              <a:t>Overview of Social Engineering &amp; Its Link to Phishing</a:t>
            </a:r>
            <a:endParaRPr lang="en-US" altLang="en-US" sz="1400" b="1" dirty="0">
              <a:solidFill>
                <a:schemeClr val="bg1"/>
              </a:solidFill>
              <a:latin typeface="Arial" panose="020B0604020202020204" pitchFamily="34" charset="0"/>
              <a:ea typeface="Arial" panose="020B0604020202020204" pitchFamily="34" charset="0"/>
            </a:endParaRPr>
          </a:p>
          <a:p>
            <a:pPr eaLnBrk="0" hangingPunct="0">
              <a:lnSpc>
                <a:spcPct val="130000"/>
              </a:lnSpc>
              <a:buFont typeface="Wingdings" panose="05000000000000000000" charset="0"/>
            </a:pPr>
            <a:endParaRPr lang="en-US" altLang="en-US" sz="1400" b="1" dirty="0">
              <a:solidFill>
                <a:schemeClr val="bg1"/>
              </a:solidFill>
              <a:latin typeface="Arial" panose="020B0604020202020204" pitchFamily="34" charset="0"/>
              <a:ea typeface="Arial" panose="020B0604020202020204" pitchFamily="34" charset="0"/>
            </a:endParaRPr>
          </a:p>
          <a:p>
            <a:pPr marL="171450" indent="-171450" eaLnBrk="0" hangingPunct="0">
              <a:lnSpc>
                <a:spcPct val="130000"/>
              </a:lnSpc>
              <a:buFont typeface="Arial" panose="020B0604020202020204" pitchFamily="34" charset="0"/>
              <a:buChar char="•"/>
            </a:pPr>
            <a:r>
              <a:rPr lang="en-US" altLang="en-US" sz="1200" b="1" dirty="0">
                <a:solidFill>
                  <a:schemeClr val="bg1"/>
                </a:solidFill>
                <a:latin typeface="Arial" panose="020B0604020202020204" pitchFamily="34" charset="0"/>
                <a:ea typeface="Arial" panose="020B0604020202020204" pitchFamily="34" charset="0"/>
              </a:rPr>
              <a:t>Social Engineering</a:t>
            </a:r>
            <a:r>
              <a:rPr lang="en-US" altLang="en-US" sz="1200" dirty="0">
                <a:solidFill>
                  <a:schemeClr val="bg1"/>
                </a:solidFill>
                <a:latin typeface="Arial" panose="020B0604020202020204" pitchFamily="34" charset="0"/>
                <a:ea typeface="Arial" panose="020B0604020202020204" pitchFamily="34" charset="0"/>
              </a:rPr>
              <a:t> is the use of psychological manipulation to trick people into giving up confidential information or performing harmful actions. </a:t>
            </a:r>
            <a:endParaRPr lang="en-US" altLang="en-US" sz="1200" dirty="0">
              <a:solidFill>
                <a:schemeClr val="bg1"/>
              </a:solidFill>
              <a:latin typeface="Arial" panose="020B0604020202020204" pitchFamily="34" charset="0"/>
              <a:ea typeface="Arial" panose="020B0604020202020204" pitchFamily="34" charset="0"/>
            </a:endParaRPr>
          </a:p>
          <a:p>
            <a:pPr marL="171450" indent="-171450" eaLnBrk="0" hangingPunct="0">
              <a:lnSpc>
                <a:spcPct val="130000"/>
              </a:lnSpc>
              <a:buFont typeface="Arial" panose="020B0604020202020204" pitchFamily="34" charset="0"/>
              <a:buChar char="•"/>
            </a:pPr>
            <a:r>
              <a:rPr lang="en-US" altLang="en-US" sz="1200" dirty="0">
                <a:solidFill>
                  <a:schemeClr val="bg1"/>
                </a:solidFill>
                <a:latin typeface="Arial" panose="020B0604020202020204" pitchFamily="34" charset="0"/>
                <a:ea typeface="Arial" panose="020B0604020202020204" pitchFamily="34" charset="0"/>
              </a:rPr>
              <a:t>Phishing is a common form of social engineering, where attackers pretend to be trusted sources (via email, SMS, or calls) to exploit human trust and curiosity.</a:t>
            </a:r>
            <a:endParaRPr lang="en-US" altLang="en-US" sz="1200" dirty="0">
              <a:solidFill>
                <a:schemeClr val="bg1"/>
              </a:solidFill>
              <a:latin typeface="Arial" panose="020B0604020202020204" pitchFamily="34" charset="0"/>
              <a:ea typeface="Arial" panose="020B0604020202020204" pitchFamily="34" charset="0"/>
            </a:endParaRPr>
          </a:p>
        </p:txBody>
      </p:sp>
      <p:pic>
        <p:nvPicPr>
          <p:cNvPr id="4" name="Picture 3" descr="C:\Users\Owolabi Paul\Downloads\Hacker-bro.pngHacker-bro"/>
          <p:cNvPicPr>
            <a:picLocks noChangeAspect="1"/>
          </p:cNvPicPr>
          <p:nvPr/>
        </p:nvPicPr>
        <p:blipFill>
          <a:blip r:embed="rId1"/>
          <a:srcRect/>
          <a:stretch>
            <a:fillRect/>
          </a:stretch>
        </p:blipFill>
        <p:spPr>
          <a:xfrm>
            <a:off x="323850" y="843280"/>
            <a:ext cx="3524250" cy="3524250"/>
          </a:xfrm>
          <a:prstGeom prst="rect">
            <a:avLst/>
          </a:prstGeom>
        </p:spPr>
      </p:pic>
      <p:grpSp>
        <p:nvGrpSpPr>
          <p:cNvPr id="2" name="组合 11"/>
          <p:cNvGrpSpPr/>
          <p:nvPr/>
        </p:nvGrpSpPr>
        <p:grpSpPr>
          <a:xfrm>
            <a:off x="467995" y="411480"/>
            <a:ext cx="316230" cy="354330"/>
            <a:chOff x="753978" y="1945178"/>
            <a:chExt cx="647250" cy="698580"/>
          </a:xfrm>
        </p:grpSpPr>
        <p:sp>
          <p:nvSpPr>
            <p:cNvPr id="27652" name="文本框 12"/>
            <p:cNvSpPr txBox="1"/>
            <p:nvPr/>
          </p:nvSpPr>
          <p:spPr>
            <a:xfrm>
              <a:off x="896945" y="1945178"/>
              <a:ext cx="322325" cy="490758"/>
            </a:xfrm>
            <a:prstGeom prst="rect">
              <a:avLst/>
            </a:prstGeom>
            <a:noFill/>
            <a:ln w="9525">
              <a:noFill/>
            </a:ln>
          </p:spPr>
          <p:txBody>
            <a:bodyPr anchor="t">
              <a:noAutofit/>
            </a:bodyPr>
            <a:p>
              <a:pPr algn="ctr" eaLnBrk="0" hangingPunct="0"/>
              <a:r>
                <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rPr>
                <a:t>3</a:t>
              </a:r>
              <a:endParaRPr lang="en-US" altLang="zh-CN" sz="20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27653" name="组合 13"/>
            <p:cNvGrpSpPr/>
            <p:nvPr/>
          </p:nvGrpSpPr>
          <p:grpSpPr>
            <a:xfrm>
              <a:off x="753978" y="1996508"/>
              <a:ext cx="647250" cy="647250"/>
              <a:chOff x="2084209" y="814147"/>
              <a:chExt cx="4173518" cy="4173518"/>
            </a:xfrm>
          </p:grpSpPr>
          <p:sp>
            <p:nvSpPr>
              <p:cNvPr id="15" name="椭圆 14"/>
              <p:cNvSpPr/>
              <p:nvPr/>
            </p:nvSpPr>
            <p:spPr>
              <a:xfrm rot="921176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rot="-33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rot="-2314286">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rot="-12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6" name="椭圆 25"/>
              <p:cNvSpPr/>
              <p:nvPr/>
            </p:nvSpPr>
            <p:spPr>
              <a:xfrm rot="18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7" name="椭圆 26"/>
              <p:cNvSpPr/>
              <p:nvPr/>
            </p:nvSpPr>
            <p:spPr>
              <a:xfrm rot="2828571">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7971428">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9000000">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085714">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3114285">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1414285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nvGrpSpPr>
              <p:cNvPr id="27665" name="组合 32"/>
              <p:cNvGrpSpPr/>
              <p:nvPr/>
            </p:nvGrpSpPr>
            <p:grpSpPr>
              <a:xfrm>
                <a:off x="2084209" y="814147"/>
                <a:ext cx="4173518" cy="4173518"/>
                <a:chOff x="2084209" y="814147"/>
                <a:chExt cx="4173518" cy="4173518"/>
              </a:xfrm>
            </p:grpSpPr>
            <p:sp>
              <p:nvSpPr>
                <p:cNvPr id="34" name="椭圆 33"/>
                <p:cNvSpPr/>
                <p:nvPr/>
              </p:nvSpPr>
              <p:spPr>
                <a:xfrm rot="-5400000">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4371429">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257143">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771428">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8" name="椭圆 37"/>
                <p:cNvSpPr/>
                <p:nvPr/>
              </p:nvSpPr>
              <p:spPr>
                <a:xfrm rot="3857142">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39" name="椭圆 38"/>
                <p:cNvSpPr/>
                <p:nvPr/>
              </p:nvSpPr>
              <p:spPr>
                <a:xfrm rot="4885714">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0" name="椭圆 39"/>
                <p:cNvSpPr/>
                <p:nvPr/>
              </p:nvSpPr>
              <p:spPr>
                <a:xfrm rot="5914286">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1" name="椭圆 40"/>
                <p:cNvSpPr/>
                <p:nvPr/>
              </p:nvSpPr>
              <p:spPr>
                <a:xfrm rot="694285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10028571">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11057142">
                  <a:off x="2613085" y="814147"/>
                  <a:ext cx="311576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15171427">
                  <a:off x="2618096" y="814143"/>
                  <a:ext cx="3105737"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lt1"/>
                    </a:solidFill>
                    <a:effectLst/>
                    <a:uLnTx/>
                    <a:uFillTx/>
                    <a:latin typeface="+mn-lt"/>
                    <a:ea typeface="+mn-ea"/>
                    <a:cs typeface="+mn-cs"/>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MH_SubTitle_1"/>
          <p:cNvSpPr/>
          <p:nvPr>
            <p:custDataLst>
              <p:tags r:id="rId1"/>
            </p:custDataLst>
          </p:nvPr>
        </p:nvSpPr>
        <p:spPr>
          <a:xfrm>
            <a:off x="4244975" y="1663700"/>
            <a:ext cx="1395413" cy="379413"/>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rPr>
              <a:t>Pretexting:</a:t>
            </a: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4" name="MH_SubTitle_2"/>
          <p:cNvSpPr/>
          <p:nvPr>
            <p:custDataLst>
              <p:tags r:id="rId2"/>
            </p:custDataLst>
          </p:nvPr>
        </p:nvSpPr>
        <p:spPr>
          <a:xfrm>
            <a:off x="6380163" y="1663700"/>
            <a:ext cx="1398588" cy="379413"/>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rPr>
              <a:t>Baiting:</a:t>
            </a: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 name="MH_SubTitle_3"/>
          <p:cNvSpPr/>
          <p:nvPr>
            <p:custDataLst>
              <p:tags r:id="rId3"/>
            </p:custDataLst>
          </p:nvPr>
        </p:nvSpPr>
        <p:spPr>
          <a:xfrm>
            <a:off x="4244975" y="3233738"/>
            <a:ext cx="1395413" cy="379413"/>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rPr>
              <a:t>Tailgating:</a:t>
            </a: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9" name="MH_SubTitle_4"/>
          <p:cNvSpPr/>
          <p:nvPr>
            <p:custDataLst>
              <p:tags r:id="rId4"/>
            </p:custDataLst>
          </p:nvPr>
        </p:nvSpPr>
        <p:spPr>
          <a:xfrm>
            <a:off x="6380163" y="3233738"/>
            <a:ext cx="1398588" cy="379413"/>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rPr>
              <a:t>Impersonation:</a:t>
            </a:r>
            <a:endParaRPr kumimoji="0" lang="en-US" altLang="en-US" sz="1100" b="1"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5" name="Text Box 10"/>
          <p:cNvSpPr txBox="1"/>
          <p:nvPr/>
        </p:nvSpPr>
        <p:spPr>
          <a:xfrm>
            <a:off x="4135438" y="2154238"/>
            <a:ext cx="1614487" cy="784225"/>
          </a:xfrm>
          <a:prstGeom prst="rect">
            <a:avLst/>
          </a:prstGeom>
          <a:noFill/>
          <a:ln w="9525">
            <a:noFill/>
          </a:ln>
        </p:spPr>
        <p:txBody>
          <a:bodyPr lIns="45720" tIns="22860" rIns="45720" bIns="22860" anchor="t">
            <a:spAutoFit/>
          </a:bodyPr>
          <a:p>
            <a:pPr algn="ctr" eaLnBrk="0" hangingPunct="0">
              <a:lnSpc>
                <a:spcPct val="150000"/>
              </a:lnSpc>
            </a:pPr>
            <a:r>
              <a:rPr lang="en-US" altLang="en-US" sz="800" dirty="0">
                <a:solidFill>
                  <a:schemeClr val="bg1"/>
                </a:solidFill>
                <a:latin typeface="Arial" panose="020B0604020202020204" pitchFamily="34" charset="0"/>
                <a:ea typeface="Arial" panose="020B0604020202020204" pitchFamily="34" charset="0"/>
              </a:rPr>
              <a:t>Attacker creates a fake scenario (e.g., pretending to be IT support) to gain trust and extract information.</a:t>
            </a:r>
            <a:endParaRPr lang="en-US" altLang="en-US" sz="800" dirty="0">
              <a:solidFill>
                <a:schemeClr val="bg1"/>
              </a:solidFill>
              <a:latin typeface="Arial" panose="020B0604020202020204" pitchFamily="34" charset="0"/>
              <a:ea typeface="Arial" panose="020B0604020202020204" pitchFamily="34" charset="0"/>
            </a:endParaRPr>
          </a:p>
        </p:txBody>
      </p:sp>
      <p:sp>
        <p:nvSpPr>
          <p:cNvPr id="26" name="Text Box 10"/>
          <p:cNvSpPr txBox="1"/>
          <p:nvPr/>
        </p:nvSpPr>
        <p:spPr>
          <a:xfrm>
            <a:off x="6272213" y="2176463"/>
            <a:ext cx="1614487" cy="784225"/>
          </a:xfrm>
          <a:prstGeom prst="rect">
            <a:avLst/>
          </a:prstGeom>
          <a:noFill/>
          <a:ln w="9525">
            <a:noFill/>
          </a:ln>
        </p:spPr>
        <p:txBody>
          <a:bodyPr lIns="45720" tIns="22860" rIns="45720" bIns="22860" anchor="t">
            <a:spAutoFit/>
          </a:bodyPr>
          <a:p>
            <a:pPr algn="ctr" eaLnBrk="0" hangingPunct="0">
              <a:lnSpc>
                <a:spcPct val="150000"/>
              </a:lnSpc>
            </a:pPr>
            <a:r>
              <a:rPr lang="en-US" altLang="en-US" sz="800" dirty="0">
                <a:solidFill>
                  <a:schemeClr val="bg1"/>
                </a:solidFill>
                <a:latin typeface="Arial" panose="020B0604020202020204" pitchFamily="34" charset="0"/>
                <a:ea typeface="Arial" panose="020B0604020202020204" pitchFamily="34" charset="0"/>
              </a:rPr>
              <a:t>Entices the victim with something appealing (e.g., free downloads, USB drives) that contains malware</a:t>
            </a:r>
            <a:endParaRPr lang="en-US" altLang="en-US" sz="800" dirty="0">
              <a:solidFill>
                <a:schemeClr val="bg1"/>
              </a:solidFill>
              <a:latin typeface="Arial" panose="020B0604020202020204" pitchFamily="34" charset="0"/>
              <a:ea typeface="Arial" panose="020B0604020202020204" pitchFamily="34" charset="0"/>
            </a:endParaRPr>
          </a:p>
        </p:txBody>
      </p:sp>
      <p:sp>
        <p:nvSpPr>
          <p:cNvPr id="30" name="Text Box 10"/>
          <p:cNvSpPr txBox="1"/>
          <p:nvPr/>
        </p:nvSpPr>
        <p:spPr>
          <a:xfrm>
            <a:off x="4154488" y="3743325"/>
            <a:ext cx="1614487" cy="784225"/>
          </a:xfrm>
          <a:prstGeom prst="rect">
            <a:avLst/>
          </a:prstGeom>
          <a:noFill/>
          <a:ln w="9525">
            <a:noFill/>
          </a:ln>
        </p:spPr>
        <p:txBody>
          <a:bodyPr lIns="45720" tIns="22860" rIns="45720" bIns="22860" anchor="t">
            <a:spAutoFit/>
          </a:bodyPr>
          <a:p>
            <a:pPr algn="ctr" eaLnBrk="0" hangingPunct="0">
              <a:lnSpc>
                <a:spcPct val="150000"/>
              </a:lnSpc>
            </a:pPr>
            <a:r>
              <a:rPr lang="en-US" altLang="en-US" sz="800" dirty="0">
                <a:solidFill>
                  <a:schemeClr val="bg1"/>
                </a:solidFill>
                <a:latin typeface="Arial" panose="020B0604020202020204" pitchFamily="34" charset="0"/>
                <a:ea typeface="Arial" panose="020B0604020202020204" pitchFamily="34" charset="0"/>
              </a:rPr>
              <a:t>Gaining physical access by following an authorized person into a secure area without credentials.</a:t>
            </a:r>
            <a:endParaRPr lang="en-US" altLang="en-US" sz="800" dirty="0">
              <a:solidFill>
                <a:schemeClr val="bg1"/>
              </a:solidFill>
              <a:latin typeface="Arial" panose="020B0604020202020204" pitchFamily="34" charset="0"/>
              <a:ea typeface="Arial" panose="020B0604020202020204" pitchFamily="34" charset="0"/>
            </a:endParaRPr>
          </a:p>
        </p:txBody>
      </p:sp>
      <p:sp>
        <p:nvSpPr>
          <p:cNvPr id="31" name="Text Box 10"/>
          <p:cNvSpPr txBox="1"/>
          <p:nvPr/>
        </p:nvSpPr>
        <p:spPr>
          <a:xfrm>
            <a:off x="6291263" y="3765550"/>
            <a:ext cx="1616075" cy="784225"/>
          </a:xfrm>
          <a:prstGeom prst="rect">
            <a:avLst/>
          </a:prstGeom>
          <a:noFill/>
          <a:ln w="9525">
            <a:noFill/>
          </a:ln>
        </p:spPr>
        <p:txBody>
          <a:bodyPr lIns="45720" tIns="22860" rIns="45720" bIns="22860" anchor="t">
            <a:spAutoFit/>
          </a:bodyPr>
          <a:p>
            <a:pPr algn="ctr" eaLnBrk="0" hangingPunct="0">
              <a:lnSpc>
                <a:spcPct val="150000"/>
              </a:lnSpc>
            </a:pPr>
            <a:r>
              <a:rPr lang="en-US" altLang="en-US" sz="800" dirty="0">
                <a:solidFill>
                  <a:schemeClr val="bg1"/>
                </a:solidFill>
                <a:latin typeface="Arial" panose="020B0604020202020204" pitchFamily="34" charset="0"/>
                <a:ea typeface="Arial" panose="020B0604020202020204" pitchFamily="34" charset="0"/>
              </a:rPr>
              <a:t>Pretending to be someone trusted (like a manager or colleague) to request sensitive actions or information.</a:t>
            </a:r>
            <a:endParaRPr lang="en-US" altLang="en-US" sz="800" dirty="0">
              <a:solidFill>
                <a:schemeClr val="bg1"/>
              </a:solidFill>
              <a:latin typeface="Arial" panose="020B0604020202020204" pitchFamily="34" charset="0"/>
              <a:ea typeface="Arial" panose="020B0604020202020204" pitchFamily="34" charset="0"/>
            </a:endParaRPr>
          </a:p>
        </p:txBody>
      </p:sp>
      <p:sp>
        <p:nvSpPr>
          <p:cNvPr id="45" name="文本框 44"/>
          <p:cNvSpPr txBox="1"/>
          <p:nvPr/>
        </p:nvSpPr>
        <p:spPr>
          <a:xfrm>
            <a:off x="3564255" y="771525"/>
            <a:ext cx="4961890" cy="398780"/>
          </a:xfrm>
          <a:prstGeom prst="rect">
            <a:avLst/>
          </a:prstGeom>
          <a:noFill/>
          <a:ln w="9525">
            <a:noFill/>
          </a:ln>
        </p:spPr>
        <p:txBody>
          <a:bodyPr wrap="square" anchor="t">
            <a:spAutoFit/>
          </a:bodyPr>
          <a:p>
            <a:pPr marL="342900" indent="-342900" eaLnBrk="0" hangingPunct="0">
              <a:buFont typeface="Wingdings" panose="05000000000000000000" charset="0"/>
              <a:buChar char="Ø"/>
            </a:pPr>
            <a:r>
              <a:rPr lang="en-US" altLang="en-US" sz="2000" dirty="0">
                <a:solidFill>
                  <a:schemeClr val="bg1"/>
                </a:solidFill>
                <a:latin typeface="Arial" panose="020B0604020202020204" pitchFamily="34" charset="0"/>
                <a:ea typeface="Arial" panose="020B0604020202020204" pitchFamily="34" charset="0"/>
              </a:rPr>
              <a:t>Common Social Engineering Tactics</a:t>
            </a:r>
            <a:endParaRPr lang="en-US" altLang="en-US" sz="2000" dirty="0">
              <a:solidFill>
                <a:schemeClr val="bg1"/>
              </a:solidFill>
              <a:latin typeface="Arial" panose="020B0604020202020204" pitchFamily="34" charset="0"/>
              <a:ea typeface="Arial" panose="020B0604020202020204" pitchFamily="34" charset="0"/>
            </a:endParaRPr>
          </a:p>
        </p:txBody>
      </p:sp>
      <p:pic>
        <p:nvPicPr>
          <p:cNvPr id="13" name="Picture 12" descr="Social media-amico"/>
          <p:cNvPicPr>
            <a:picLocks noChangeAspect="1"/>
          </p:cNvPicPr>
          <p:nvPr/>
        </p:nvPicPr>
        <p:blipFill>
          <a:blip r:embed="rId5"/>
          <a:stretch>
            <a:fillRect/>
          </a:stretch>
        </p:blipFill>
        <p:spPr>
          <a:xfrm>
            <a:off x="-36195" y="987425"/>
            <a:ext cx="4029710" cy="402971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bldLst>
      <p:bldP spid="20" grpId="0" animBg="1"/>
      <p:bldP spid="24" grpId="0" animBg="1"/>
      <p:bldP spid="27" grpId="0" animBg="1"/>
      <p:bldP spid="29" grpId="0" animBg="1"/>
      <p:bldP spid="25" grpId="0"/>
      <p:bldP spid="26" grpId="0"/>
      <p:bldP spid="30" grpId="0"/>
      <p:bldP spid="31" grpId="0"/>
      <p:bldP spid="45" grpId="0"/>
    </p:bldLst>
  </p:timing>
</p:sld>
</file>

<file path=ppt/tags/tag1.xml><?xml version="1.0" encoding="utf-8"?>
<p:tagLst xmlns:p="http://schemas.openxmlformats.org/presentationml/2006/main">
  <p:tag name="MH" val="20151008135147"/>
  <p:tag name="MH_LIBRARY" val="GRAPHIC"/>
  <p:tag name="MH_TYPE" val="SubTitle"/>
  <p:tag name="MH_ORDER" val="1"/>
</p:tagLst>
</file>

<file path=ppt/tags/tag10.xml><?xml version="1.0" encoding="utf-8"?>
<p:tagLst xmlns:p="http://schemas.openxmlformats.org/presentationml/2006/main">
  <p:tag name="MH" val="20151008135147"/>
  <p:tag name="MH_LIBRARY" val="GRAPHIC"/>
  <p:tag name="MH_TYPE" val="SubTitle"/>
  <p:tag name="MH_ORDER" val="1"/>
</p:tagLst>
</file>

<file path=ppt/tags/tag11.xml><?xml version="1.0" encoding="utf-8"?>
<p:tagLst xmlns:p="http://schemas.openxmlformats.org/presentationml/2006/main">
  <p:tag name="MH" val="20151008135147"/>
  <p:tag name="MH_LIBRARY" val="GRAPHIC"/>
  <p:tag name="MH_TYPE" val="SubTitle"/>
  <p:tag name="MH_ORDER" val="1"/>
</p:tagLst>
</file>

<file path=ppt/tags/tag12.xml><?xml version="1.0" encoding="utf-8"?>
<p:tagLst xmlns:p="http://schemas.openxmlformats.org/presentationml/2006/main">
  <p:tag name="MH" val="20151008135147"/>
  <p:tag name="MH_LIBRARY" val="GRAPHIC"/>
  <p:tag name="MH_TYPE" val="SubTitle"/>
  <p:tag name="MH_ORDER" val="1"/>
</p:tagLst>
</file>

<file path=ppt/tags/tag13.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Lst>
</file>

<file path=ppt/tags/tag14.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Lst>
</file>

<file path=ppt/tags/tag15.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Lst>
</file>

<file path=ppt/tags/tag2.xml><?xml version="1.0" encoding="utf-8"?>
<p:tagLst xmlns:p="http://schemas.openxmlformats.org/presentationml/2006/main">
  <p:tag name="MH_TYPE" val="#NeiR#"/>
  <p:tag name="MH_NUMBER" val="5"/>
  <p:tag name="MH_CATEGORY" val="#BingLLB#"/>
  <p:tag name="MH_LAYOUT" val="SubTitleDesc"/>
  <p:tag name="MH" val="20151008135130"/>
  <p:tag name="MH_LIBRARY" val="GRAPHIC"/>
</p:tagLst>
</file>

<file path=ppt/tags/tag3.xml><?xml version="1.0" encoding="utf-8"?>
<p:tagLst xmlns:p="http://schemas.openxmlformats.org/presentationml/2006/main">
  <p:tag name="MH" val="20151008135147"/>
  <p:tag name="MH_LIBRARY" val="GRAPHIC"/>
  <p:tag name="MH_TYPE" val="SubTitle"/>
  <p:tag name="MH_ORDER" val="1"/>
</p:tagLst>
</file>

<file path=ppt/tags/tag4.xml><?xml version="1.0" encoding="utf-8"?>
<p:tagLst xmlns:p="http://schemas.openxmlformats.org/presentationml/2006/main">
  <p:tag name="MH" val="20151008135147"/>
  <p:tag name="MH_LIBRARY" val="GRAPHIC"/>
  <p:tag name="MH_TYPE" val="SubTitle"/>
  <p:tag name="MH_ORDER" val="2"/>
</p:tagLst>
</file>

<file path=ppt/tags/tag5.xml><?xml version="1.0" encoding="utf-8"?>
<p:tagLst xmlns:p="http://schemas.openxmlformats.org/presentationml/2006/main">
  <p:tag name="MH" val="20151008135147"/>
  <p:tag name="MH_LIBRARY" val="GRAPHIC"/>
  <p:tag name="MH_TYPE" val="SubTitle"/>
  <p:tag name="MH_ORDER" val="3"/>
</p:tagLst>
</file>

<file path=ppt/tags/tag6.xml><?xml version="1.0" encoding="utf-8"?>
<p:tagLst xmlns:p="http://schemas.openxmlformats.org/presentationml/2006/main">
  <p:tag name="MH" val="20151008135147"/>
  <p:tag name="MH_LIBRARY" val="GRAPHIC"/>
  <p:tag name="MH_TYPE" val="SubTitle"/>
  <p:tag name="MH_ORDER" val="4"/>
</p:tagLst>
</file>

<file path=ppt/tags/tag7.xml><?xml version="1.0" encoding="utf-8"?>
<p:tagLst xmlns:p="http://schemas.openxmlformats.org/presentationml/2006/main">
  <p:tag name="MH_TYPE" val="#NeiR#"/>
  <p:tag name="MH_NUMBER" val="4"/>
  <p:tag name="MH_CATEGORY" val="#BingLLB#"/>
  <p:tag name="MH_LAYOUT" val="SubTitleText"/>
  <p:tag name="MH" val="20151008135147"/>
  <p:tag name="MH_LIBRARY" val="GRAPHIC"/>
</p:tagLst>
</file>

<file path=ppt/tags/tag8.xml><?xml version="1.0" encoding="utf-8"?>
<p:tagLst xmlns:p="http://schemas.openxmlformats.org/presentationml/2006/main">
  <p:tag name="MH" val="20151008135147"/>
  <p:tag name="MH_LIBRARY" val="GRAPHIC"/>
  <p:tag name="MH_TYPE" val="SubTitle"/>
  <p:tag name="MH_ORDER" val="1"/>
</p:tagLst>
</file>

<file path=ppt/tags/tag9.xml><?xml version="1.0" encoding="utf-8"?>
<p:tagLst xmlns:p="http://schemas.openxmlformats.org/presentationml/2006/main">
  <p:tag name="MH" val="20151008135147"/>
  <p:tag name="MH_LIBRARY" val="GRAPHIC"/>
  <p:tag name="MH_TYPE" val="SubTitle"/>
  <p:tag name="MH_ORDER" val="1"/>
</p:tagLst>
</file>

<file path=ppt/theme/theme1.xml><?xml version="1.0" encoding="utf-8"?>
<a:theme xmlns:a="http://schemas.openxmlformats.org/drawingml/2006/main" name="Office Theme">
  <a:themeElements>
    <a:clrScheme name="可变换-1">
      <a:dk1>
        <a:srgbClr val="000000"/>
      </a:dk1>
      <a:lt1>
        <a:srgbClr val="FFFFFF"/>
      </a:lt1>
      <a:dk2>
        <a:srgbClr val="44546A"/>
      </a:dk2>
      <a:lt2>
        <a:srgbClr val="E7E6E6"/>
      </a:lt2>
      <a:accent1>
        <a:srgbClr val="FFFFFF"/>
      </a:accent1>
      <a:accent2>
        <a:srgbClr val="FFFFFF"/>
      </a:accent2>
      <a:accent3>
        <a:srgbClr val="00ADEF"/>
      </a:accent3>
      <a:accent4>
        <a:srgbClr val="00ADEF"/>
      </a:accent4>
      <a:accent5>
        <a:srgbClr val="00ADEF"/>
      </a:accent5>
      <a:accent6>
        <a:srgbClr val="00ADEF"/>
      </a:accent6>
      <a:hlink>
        <a:srgbClr val="00ADEF"/>
      </a:hlink>
      <a:folHlink>
        <a:srgbClr val="00ADEF"/>
      </a:folHlink>
    </a:clrScheme>
    <a:fontScheme name="华文细黑英文">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10392</Words>
  <Application>WPS Presentation</Application>
  <PresentationFormat/>
  <Paragraphs>300</Paragraphs>
  <Slides>17</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Lao UI</vt:lpstr>
      <vt:lpstr>Microsoft YaHei</vt:lpstr>
      <vt:lpstr>华文细黑</vt:lpstr>
      <vt:lpstr>Arial Unicode MS</vt:lpstr>
      <vt:lpstr>Calibri</vt:lpstr>
      <vt:lpstr>Wingdings</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flash</dc:title>
  <dc:creator>Penelope</dc:creator>
  <cp:lastModifiedBy>Owolabi Paul</cp:lastModifiedBy>
  <cp:revision>148</cp:revision>
  <dcterms:created xsi:type="dcterms:W3CDTF">2014-09-01T14:19:00Z</dcterms:created>
  <dcterms:modified xsi:type="dcterms:W3CDTF">2025-07-11T16:08:05Z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1033-12.2.0.21546</vt:lpwstr>
  </property>
  <property fmtid="{D5CDD505-2E9C-101B-9397-08002B2CF9AE}" pid="3" name="ICV">
    <vt:lpwstr>F4E40965A95041F0850C1A840E934226_12</vt:lpwstr>
  </property>
</Properties>
</file>